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33" r:id="rId2"/>
    <p:sldId id="299" r:id="rId3"/>
    <p:sldId id="335" r:id="rId4"/>
    <p:sldId id="309" r:id="rId5"/>
    <p:sldId id="338" r:id="rId6"/>
    <p:sldId id="337" r:id="rId7"/>
    <p:sldId id="311" r:id="rId8"/>
    <p:sldId id="312" r:id="rId9"/>
    <p:sldId id="313" r:id="rId10"/>
    <p:sldId id="315" r:id="rId11"/>
    <p:sldId id="316" r:id="rId12"/>
    <p:sldId id="317" r:id="rId13"/>
    <p:sldId id="318" r:id="rId14"/>
    <p:sldId id="319" r:id="rId15"/>
    <p:sldId id="339" r:id="rId16"/>
    <p:sldId id="322" r:id="rId17"/>
    <p:sldId id="341" r:id="rId18"/>
    <p:sldId id="324" r:id="rId19"/>
    <p:sldId id="325" r:id="rId20"/>
    <p:sldId id="342" r:id="rId21"/>
    <p:sldId id="343" r:id="rId22"/>
    <p:sldId id="328" r:id="rId23"/>
    <p:sldId id="298" r:id="rId24"/>
    <p:sldId id="330" r:id="rId25"/>
    <p:sldId id="331" r:id="rId26"/>
    <p:sldId id="345" r:id="rId27"/>
    <p:sldId id="34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61A0C"/>
    <a:srgbClr val="FFC000"/>
    <a:srgbClr val="FFFF8B"/>
    <a:srgbClr val="FFD653"/>
    <a:srgbClr val="EA7F14"/>
    <a:srgbClr val="FFF500"/>
    <a:srgbClr val="DDDDDD"/>
    <a:srgbClr val="FFFFFF"/>
    <a:srgbClr val="269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 autoAdjust="0"/>
    <p:restoredTop sz="94822" autoAdjust="0"/>
  </p:normalViewPr>
  <p:slideViewPr>
    <p:cSldViewPr snapToGrid="0">
      <p:cViewPr>
        <p:scale>
          <a:sx n="100" d="100"/>
          <a:sy n="100" d="100"/>
        </p:scale>
        <p:origin x="-954" y="-462"/>
      </p:cViewPr>
      <p:guideLst>
        <p:guide orient="horz" pos="1273"/>
        <p:guide pos="25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7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67A71-C0EB-4136-BF51-8D0AD116187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4C7DFB3-FBDB-428D-A286-37B478E60808}">
      <dgm:prSet phldrT="[Текст]"/>
      <dgm:spPr/>
      <dgm:t>
        <a:bodyPr/>
        <a:lstStyle/>
        <a:p>
          <a:r>
            <a:rPr lang="ru-RU" dirty="0" smtClean="0"/>
            <a:t>Национальные исследования качества образования</a:t>
          </a:r>
          <a:endParaRPr lang="ru-RU" dirty="0"/>
        </a:p>
      </dgm:t>
    </dgm:pt>
    <dgm:pt modelId="{038740C0-31BC-43B3-9ABD-1ECDBD4F0F7C}" type="parTrans" cxnId="{DC0CEF10-77B3-4B75-9B69-4A2816036FDD}">
      <dgm:prSet/>
      <dgm:spPr/>
      <dgm:t>
        <a:bodyPr/>
        <a:lstStyle/>
        <a:p>
          <a:endParaRPr lang="ru-RU"/>
        </a:p>
      </dgm:t>
    </dgm:pt>
    <dgm:pt modelId="{10FB89A4-3BBC-4AC2-932E-B3DEE2531E31}" type="sibTrans" cxnId="{DC0CEF10-77B3-4B75-9B69-4A2816036FDD}">
      <dgm:prSet/>
      <dgm:spPr/>
      <dgm:t>
        <a:bodyPr/>
        <a:lstStyle/>
        <a:p>
          <a:endParaRPr lang="ru-RU"/>
        </a:p>
      </dgm:t>
    </dgm:pt>
    <dgm:pt modelId="{7D3624E8-3863-4DD0-A5EF-576181642CE3}">
      <dgm:prSet phldrT="[Текст]"/>
      <dgm:spPr/>
      <dgm:t>
        <a:bodyPr/>
        <a:lstStyle/>
        <a:p>
          <a:r>
            <a:rPr lang="ru-RU" dirty="0" smtClean="0"/>
            <a:t>Всероссийские проверочные работы</a:t>
          </a:r>
          <a:endParaRPr lang="ru-RU" dirty="0"/>
        </a:p>
      </dgm:t>
    </dgm:pt>
    <dgm:pt modelId="{62F50E6A-449B-4BC3-9992-ED7DA5445E6E}" type="parTrans" cxnId="{BE0B778C-5E21-4469-A72B-58EB0D5DFDC4}">
      <dgm:prSet/>
      <dgm:spPr/>
      <dgm:t>
        <a:bodyPr/>
        <a:lstStyle/>
        <a:p>
          <a:endParaRPr lang="ru-RU"/>
        </a:p>
      </dgm:t>
    </dgm:pt>
    <dgm:pt modelId="{7934EA6D-F653-4E3E-B4B7-1AAED527AC51}" type="sibTrans" cxnId="{BE0B778C-5E21-4469-A72B-58EB0D5DFDC4}">
      <dgm:prSet/>
      <dgm:spPr/>
      <dgm:t>
        <a:bodyPr/>
        <a:lstStyle/>
        <a:p>
          <a:endParaRPr lang="ru-RU"/>
        </a:p>
      </dgm:t>
    </dgm:pt>
    <dgm:pt modelId="{40E08726-D9DF-4700-B683-C8E05A89C603}">
      <dgm:prSet phldrT="[Текст]"/>
      <dgm:spPr/>
      <dgm:t>
        <a:bodyPr/>
        <a:lstStyle/>
        <a:p>
          <a:r>
            <a:rPr lang="ru-RU" dirty="0" smtClean="0"/>
            <a:t>Государственная итоговая аттестация: ОГЭ и ГВЭ</a:t>
          </a:r>
          <a:endParaRPr lang="ru-RU" dirty="0"/>
        </a:p>
      </dgm:t>
    </dgm:pt>
    <dgm:pt modelId="{D4BE67F1-561D-4F9B-B815-04E278FB5B01}" type="parTrans" cxnId="{9E26657E-9D4A-44E9-86F6-B863FE4C784B}">
      <dgm:prSet/>
      <dgm:spPr/>
      <dgm:t>
        <a:bodyPr/>
        <a:lstStyle/>
        <a:p>
          <a:endParaRPr lang="ru-RU"/>
        </a:p>
      </dgm:t>
    </dgm:pt>
    <dgm:pt modelId="{C592A476-1D46-419D-8C57-48365F66718D}" type="sibTrans" cxnId="{9E26657E-9D4A-44E9-86F6-B863FE4C784B}">
      <dgm:prSet/>
      <dgm:spPr/>
      <dgm:t>
        <a:bodyPr/>
        <a:lstStyle/>
        <a:p>
          <a:endParaRPr lang="ru-RU"/>
        </a:p>
      </dgm:t>
    </dgm:pt>
    <dgm:pt modelId="{9E6DB463-ABA3-4F6F-B36A-7277D46E728F}">
      <dgm:prSet/>
      <dgm:spPr/>
      <dgm:t>
        <a:bodyPr/>
        <a:lstStyle/>
        <a:p>
          <a:r>
            <a:rPr lang="ru-RU" dirty="0" smtClean="0"/>
            <a:t>Государственная итоговая аттестация: ЕГЭ и ГВЭ</a:t>
          </a:r>
          <a:endParaRPr lang="ru-RU" dirty="0"/>
        </a:p>
      </dgm:t>
    </dgm:pt>
    <dgm:pt modelId="{3A8D901C-47E0-4463-B756-12638FD04FC9}" type="parTrans" cxnId="{759A3909-7227-45B4-9F1B-73DAFFAAD48E}">
      <dgm:prSet/>
      <dgm:spPr/>
      <dgm:t>
        <a:bodyPr/>
        <a:lstStyle/>
        <a:p>
          <a:endParaRPr lang="ru-RU"/>
        </a:p>
      </dgm:t>
    </dgm:pt>
    <dgm:pt modelId="{D4B2C758-1126-4C52-ADEE-DB150952A1DD}" type="sibTrans" cxnId="{759A3909-7227-45B4-9F1B-73DAFFAAD48E}">
      <dgm:prSet/>
      <dgm:spPr/>
      <dgm:t>
        <a:bodyPr/>
        <a:lstStyle/>
        <a:p>
          <a:endParaRPr lang="ru-RU"/>
        </a:p>
      </dgm:t>
    </dgm:pt>
    <dgm:pt modelId="{455A4A5E-3FD4-4586-B244-F4D32E5DFF44}">
      <dgm:prSet/>
      <dgm:spPr/>
      <dgm:t>
        <a:bodyPr/>
        <a:lstStyle/>
        <a:p>
          <a:r>
            <a:rPr lang="ru-RU" dirty="0" smtClean="0"/>
            <a:t>Региональные исследования качества образования</a:t>
          </a:r>
          <a:endParaRPr lang="ru-RU" dirty="0"/>
        </a:p>
      </dgm:t>
    </dgm:pt>
    <dgm:pt modelId="{D03A74CD-4180-48AD-BB59-B75564FEBF0F}" type="parTrans" cxnId="{D206B178-9F67-4498-B2D1-4DEA78692717}">
      <dgm:prSet/>
      <dgm:spPr/>
      <dgm:t>
        <a:bodyPr/>
        <a:lstStyle/>
        <a:p>
          <a:endParaRPr lang="ru-RU"/>
        </a:p>
      </dgm:t>
    </dgm:pt>
    <dgm:pt modelId="{F38C8D9C-A4C1-4769-B144-6B50F1558C5A}" type="sibTrans" cxnId="{D206B178-9F67-4498-B2D1-4DEA78692717}">
      <dgm:prSet/>
      <dgm:spPr/>
      <dgm:t>
        <a:bodyPr/>
        <a:lstStyle/>
        <a:p>
          <a:endParaRPr lang="ru-RU"/>
        </a:p>
      </dgm:t>
    </dgm:pt>
    <dgm:pt modelId="{9565521C-7959-457C-8E95-90D96F8C145F}">
      <dgm:prSet/>
      <dgm:spPr/>
      <dgm:t>
        <a:bodyPr/>
        <a:lstStyle/>
        <a:p>
          <a:r>
            <a:rPr lang="ru-RU" dirty="0" smtClean="0"/>
            <a:t>Муниципальные исследования качества образования</a:t>
          </a:r>
          <a:endParaRPr lang="ru-RU" dirty="0"/>
        </a:p>
      </dgm:t>
    </dgm:pt>
    <dgm:pt modelId="{74D0B540-9014-40AB-AC7A-8093B2E7C281}" type="parTrans" cxnId="{BCD6E3EE-5495-4D11-93BA-00E229E7497D}">
      <dgm:prSet/>
      <dgm:spPr/>
      <dgm:t>
        <a:bodyPr/>
        <a:lstStyle/>
        <a:p>
          <a:endParaRPr lang="ru-RU"/>
        </a:p>
      </dgm:t>
    </dgm:pt>
    <dgm:pt modelId="{1A35BB82-3FA5-4BAD-B72D-54B5C9FC6427}" type="sibTrans" cxnId="{BCD6E3EE-5495-4D11-93BA-00E229E7497D}">
      <dgm:prSet/>
      <dgm:spPr/>
      <dgm:t>
        <a:bodyPr/>
        <a:lstStyle/>
        <a:p>
          <a:endParaRPr lang="ru-RU"/>
        </a:p>
      </dgm:t>
    </dgm:pt>
    <dgm:pt modelId="{45BEC5E0-4B79-468D-8834-45C661B7D150}">
      <dgm:prSet/>
      <dgm:spPr/>
      <dgm:t>
        <a:bodyPr/>
        <a:lstStyle/>
        <a:p>
          <a:r>
            <a:rPr lang="ru-RU" dirty="0" smtClean="0"/>
            <a:t>Международные исследования качества образования</a:t>
          </a:r>
          <a:endParaRPr lang="ru-RU" dirty="0"/>
        </a:p>
      </dgm:t>
    </dgm:pt>
    <dgm:pt modelId="{601053AB-B504-4DFA-AF68-2997401CF076}" type="parTrans" cxnId="{B2201C76-E2E7-4707-825B-045F14BA9069}">
      <dgm:prSet/>
      <dgm:spPr/>
      <dgm:t>
        <a:bodyPr/>
        <a:lstStyle/>
        <a:p>
          <a:endParaRPr lang="ru-RU"/>
        </a:p>
      </dgm:t>
    </dgm:pt>
    <dgm:pt modelId="{0E10A207-6780-4962-A09F-EEF07DB055CA}" type="sibTrans" cxnId="{B2201C76-E2E7-4707-825B-045F14BA9069}">
      <dgm:prSet/>
      <dgm:spPr/>
      <dgm:t>
        <a:bodyPr/>
        <a:lstStyle/>
        <a:p>
          <a:endParaRPr lang="ru-RU"/>
        </a:p>
      </dgm:t>
    </dgm:pt>
    <dgm:pt modelId="{8FCDAF7C-9938-45E8-9F30-6539560A43A7}" type="pres">
      <dgm:prSet presAssocID="{01367A71-C0EB-4136-BF51-8D0AD1161872}" presName="compositeShape" presStyleCnt="0">
        <dgm:presLayoutVars>
          <dgm:dir/>
          <dgm:resizeHandles/>
        </dgm:presLayoutVars>
      </dgm:prSet>
      <dgm:spPr/>
    </dgm:pt>
    <dgm:pt modelId="{6E26DAF5-6176-423E-8D36-C670CE6226A0}" type="pres">
      <dgm:prSet presAssocID="{01367A71-C0EB-4136-BF51-8D0AD1161872}" presName="pyramid" presStyleLbl="node1" presStyleIdx="0" presStyleCnt="1"/>
      <dgm:spPr/>
    </dgm:pt>
    <dgm:pt modelId="{D59FF4BC-E6AE-44EE-AC4E-C086EFE6F8EE}" type="pres">
      <dgm:prSet presAssocID="{01367A71-C0EB-4136-BF51-8D0AD1161872}" presName="theList" presStyleCnt="0"/>
      <dgm:spPr/>
    </dgm:pt>
    <dgm:pt modelId="{3E10B138-A47D-4BA5-A41D-7470C6041709}" type="pres">
      <dgm:prSet presAssocID="{45BEC5E0-4B79-468D-8834-45C661B7D150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57621-447A-45D0-AB08-C79BADCDF64E}" type="pres">
      <dgm:prSet presAssocID="{45BEC5E0-4B79-468D-8834-45C661B7D150}" presName="aSpace" presStyleCnt="0"/>
      <dgm:spPr/>
    </dgm:pt>
    <dgm:pt modelId="{E035C7BB-F43C-4FAD-AC85-048B953CB913}" type="pres">
      <dgm:prSet presAssocID="{74C7DFB3-FBDB-428D-A286-37B478E60808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AA13E-1F2E-4DDF-B0E1-AA3FC06F046E}" type="pres">
      <dgm:prSet presAssocID="{74C7DFB3-FBDB-428D-A286-37B478E60808}" presName="aSpace" presStyleCnt="0"/>
      <dgm:spPr/>
    </dgm:pt>
    <dgm:pt modelId="{D11DED6D-5E93-4D65-B41C-62F29697AB4D}" type="pres">
      <dgm:prSet presAssocID="{7D3624E8-3863-4DD0-A5EF-576181642CE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33289-BD52-41F1-9CCB-5D82B79C841A}" type="pres">
      <dgm:prSet presAssocID="{7D3624E8-3863-4DD0-A5EF-576181642CE3}" presName="aSpace" presStyleCnt="0"/>
      <dgm:spPr/>
    </dgm:pt>
    <dgm:pt modelId="{8BC42537-9688-4885-BFFA-33B8E58AE248}" type="pres">
      <dgm:prSet presAssocID="{40E08726-D9DF-4700-B683-C8E05A89C603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BCD95-5185-42EE-8A11-B04B3B6FBA56}" type="pres">
      <dgm:prSet presAssocID="{40E08726-D9DF-4700-B683-C8E05A89C603}" presName="aSpace" presStyleCnt="0"/>
      <dgm:spPr/>
    </dgm:pt>
    <dgm:pt modelId="{93F35E13-41E9-4B47-9D3E-2C78A3AE9304}" type="pres">
      <dgm:prSet presAssocID="{9E6DB463-ABA3-4F6F-B36A-7277D46E728F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0B4E7-15C7-4D89-BB07-2D376DD88B55}" type="pres">
      <dgm:prSet presAssocID="{9E6DB463-ABA3-4F6F-B36A-7277D46E728F}" presName="aSpace" presStyleCnt="0"/>
      <dgm:spPr/>
    </dgm:pt>
    <dgm:pt modelId="{D712C185-E70C-4F3F-8D4C-205218DA340A}" type="pres">
      <dgm:prSet presAssocID="{455A4A5E-3FD4-4586-B244-F4D32E5DFF44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5249D4-920E-41EC-8EE4-19469AF5575C}" type="pres">
      <dgm:prSet presAssocID="{455A4A5E-3FD4-4586-B244-F4D32E5DFF44}" presName="aSpace" presStyleCnt="0"/>
      <dgm:spPr/>
    </dgm:pt>
    <dgm:pt modelId="{3D7251FC-34B9-4F81-B21D-0402A2F104AB}" type="pres">
      <dgm:prSet presAssocID="{9565521C-7959-457C-8E95-90D96F8C145F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BBEF36-E1EE-4A54-9C71-73BFB3CA9E5F}" type="pres">
      <dgm:prSet presAssocID="{9565521C-7959-457C-8E95-90D96F8C145F}" presName="aSpace" presStyleCnt="0"/>
      <dgm:spPr/>
    </dgm:pt>
  </dgm:ptLst>
  <dgm:cxnLst>
    <dgm:cxn modelId="{D206B178-9F67-4498-B2D1-4DEA78692717}" srcId="{01367A71-C0EB-4136-BF51-8D0AD1161872}" destId="{455A4A5E-3FD4-4586-B244-F4D32E5DFF44}" srcOrd="5" destOrd="0" parTransId="{D03A74CD-4180-48AD-BB59-B75564FEBF0F}" sibTransId="{F38C8D9C-A4C1-4769-B144-6B50F1558C5A}"/>
    <dgm:cxn modelId="{EFC72954-F60D-4C26-9A2B-10AE1026F6B4}" type="presOf" srcId="{74C7DFB3-FBDB-428D-A286-37B478E60808}" destId="{E035C7BB-F43C-4FAD-AC85-048B953CB913}" srcOrd="0" destOrd="0" presId="urn:microsoft.com/office/officeart/2005/8/layout/pyramid2"/>
    <dgm:cxn modelId="{759A3909-7227-45B4-9F1B-73DAFFAAD48E}" srcId="{01367A71-C0EB-4136-BF51-8D0AD1161872}" destId="{9E6DB463-ABA3-4F6F-B36A-7277D46E728F}" srcOrd="4" destOrd="0" parTransId="{3A8D901C-47E0-4463-B756-12638FD04FC9}" sibTransId="{D4B2C758-1126-4C52-ADEE-DB150952A1DD}"/>
    <dgm:cxn modelId="{B2201C76-E2E7-4707-825B-045F14BA9069}" srcId="{01367A71-C0EB-4136-BF51-8D0AD1161872}" destId="{45BEC5E0-4B79-468D-8834-45C661B7D150}" srcOrd="0" destOrd="0" parTransId="{601053AB-B504-4DFA-AF68-2997401CF076}" sibTransId="{0E10A207-6780-4962-A09F-EEF07DB055CA}"/>
    <dgm:cxn modelId="{9E26657E-9D4A-44E9-86F6-B863FE4C784B}" srcId="{01367A71-C0EB-4136-BF51-8D0AD1161872}" destId="{40E08726-D9DF-4700-B683-C8E05A89C603}" srcOrd="3" destOrd="0" parTransId="{D4BE67F1-561D-4F9B-B815-04E278FB5B01}" sibTransId="{C592A476-1D46-419D-8C57-48365F66718D}"/>
    <dgm:cxn modelId="{BE0B778C-5E21-4469-A72B-58EB0D5DFDC4}" srcId="{01367A71-C0EB-4136-BF51-8D0AD1161872}" destId="{7D3624E8-3863-4DD0-A5EF-576181642CE3}" srcOrd="2" destOrd="0" parTransId="{62F50E6A-449B-4BC3-9992-ED7DA5445E6E}" sibTransId="{7934EA6D-F653-4E3E-B4B7-1AAED527AC51}"/>
    <dgm:cxn modelId="{DC0CEF10-77B3-4B75-9B69-4A2816036FDD}" srcId="{01367A71-C0EB-4136-BF51-8D0AD1161872}" destId="{74C7DFB3-FBDB-428D-A286-37B478E60808}" srcOrd="1" destOrd="0" parTransId="{038740C0-31BC-43B3-9ABD-1ECDBD4F0F7C}" sibTransId="{10FB89A4-3BBC-4AC2-932E-B3DEE2531E31}"/>
    <dgm:cxn modelId="{53A5DB4D-1CCE-4342-8EEE-42A74A445100}" type="presOf" srcId="{455A4A5E-3FD4-4586-B244-F4D32E5DFF44}" destId="{D712C185-E70C-4F3F-8D4C-205218DA340A}" srcOrd="0" destOrd="0" presId="urn:microsoft.com/office/officeart/2005/8/layout/pyramid2"/>
    <dgm:cxn modelId="{EA342D96-F9ED-42E7-9D43-B830DB0281FE}" type="presOf" srcId="{45BEC5E0-4B79-468D-8834-45C661B7D150}" destId="{3E10B138-A47D-4BA5-A41D-7470C6041709}" srcOrd="0" destOrd="0" presId="urn:microsoft.com/office/officeart/2005/8/layout/pyramid2"/>
    <dgm:cxn modelId="{57E8C3BC-CC13-4751-A5F1-13F506117D47}" type="presOf" srcId="{40E08726-D9DF-4700-B683-C8E05A89C603}" destId="{8BC42537-9688-4885-BFFA-33B8E58AE248}" srcOrd="0" destOrd="0" presId="urn:microsoft.com/office/officeart/2005/8/layout/pyramid2"/>
    <dgm:cxn modelId="{A058B31B-51BA-443F-9CB6-11035D920D87}" type="presOf" srcId="{9565521C-7959-457C-8E95-90D96F8C145F}" destId="{3D7251FC-34B9-4F81-B21D-0402A2F104AB}" srcOrd="0" destOrd="0" presId="urn:microsoft.com/office/officeart/2005/8/layout/pyramid2"/>
    <dgm:cxn modelId="{D890BC10-DC3A-4789-A155-784F2BF7CD52}" type="presOf" srcId="{9E6DB463-ABA3-4F6F-B36A-7277D46E728F}" destId="{93F35E13-41E9-4B47-9D3E-2C78A3AE9304}" srcOrd="0" destOrd="0" presId="urn:microsoft.com/office/officeart/2005/8/layout/pyramid2"/>
    <dgm:cxn modelId="{BCD6E3EE-5495-4D11-93BA-00E229E7497D}" srcId="{01367A71-C0EB-4136-BF51-8D0AD1161872}" destId="{9565521C-7959-457C-8E95-90D96F8C145F}" srcOrd="6" destOrd="0" parTransId="{74D0B540-9014-40AB-AC7A-8093B2E7C281}" sibTransId="{1A35BB82-3FA5-4BAD-B72D-54B5C9FC6427}"/>
    <dgm:cxn modelId="{BC01F93C-F335-448A-9CDC-2CE0CA27D744}" type="presOf" srcId="{7D3624E8-3863-4DD0-A5EF-576181642CE3}" destId="{D11DED6D-5E93-4D65-B41C-62F29697AB4D}" srcOrd="0" destOrd="0" presId="urn:microsoft.com/office/officeart/2005/8/layout/pyramid2"/>
    <dgm:cxn modelId="{0C3938EB-9D1E-42DF-9AAD-7689A03FBB0A}" type="presOf" srcId="{01367A71-C0EB-4136-BF51-8D0AD1161872}" destId="{8FCDAF7C-9938-45E8-9F30-6539560A43A7}" srcOrd="0" destOrd="0" presId="urn:microsoft.com/office/officeart/2005/8/layout/pyramid2"/>
    <dgm:cxn modelId="{3B2D7D90-C144-4E24-A99D-47A89FB2B31A}" type="presParOf" srcId="{8FCDAF7C-9938-45E8-9F30-6539560A43A7}" destId="{6E26DAF5-6176-423E-8D36-C670CE6226A0}" srcOrd="0" destOrd="0" presId="urn:microsoft.com/office/officeart/2005/8/layout/pyramid2"/>
    <dgm:cxn modelId="{94E4EB2C-65F6-4BF0-9970-FB2AF0853C52}" type="presParOf" srcId="{8FCDAF7C-9938-45E8-9F30-6539560A43A7}" destId="{D59FF4BC-E6AE-44EE-AC4E-C086EFE6F8EE}" srcOrd="1" destOrd="0" presId="urn:microsoft.com/office/officeart/2005/8/layout/pyramid2"/>
    <dgm:cxn modelId="{4212D905-936B-48B2-A046-87B996754566}" type="presParOf" srcId="{D59FF4BC-E6AE-44EE-AC4E-C086EFE6F8EE}" destId="{3E10B138-A47D-4BA5-A41D-7470C6041709}" srcOrd="0" destOrd="0" presId="urn:microsoft.com/office/officeart/2005/8/layout/pyramid2"/>
    <dgm:cxn modelId="{A41FB184-14D6-45AC-9241-A4A2951FFCCE}" type="presParOf" srcId="{D59FF4BC-E6AE-44EE-AC4E-C086EFE6F8EE}" destId="{08757621-447A-45D0-AB08-C79BADCDF64E}" srcOrd="1" destOrd="0" presId="urn:microsoft.com/office/officeart/2005/8/layout/pyramid2"/>
    <dgm:cxn modelId="{9FA7FC6C-116D-4B06-AE15-DEB5E43440DA}" type="presParOf" srcId="{D59FF4BC-E6AE-44EE-AC4E-C086EFE6F8EE}" destId="{E035C7BB-F43C-4FAD-AC85-048B953CB913}" srcOrd="2" destOrd="0" presId="urn:microsoft.com/office/officeart/2005/8/layout/pyramid2"/>
    <dgm:cxn modelId="{8E329B23-B732-4E47-814D-D76F983B1EA6}" type="presParOf" srcId="{D59FF4BC-E6AE-44EE-AC4E-C086EFE6F8EE}" destId="{D60AA13E-1F2E-4DDF-B0E1-AA3FC06F046E}" srcOrd="3" destOrd="0" presId="urn:microsoft.com/office/officeart/2005/8/layout/pyramid2"/>
    <dgm:cxn modelId="{44DBF692-CB30-4EB4-A0A5-67585206318F}" type="presParOf" srcId="{D59FF4BC-E6AE-44EE-AC4E-C086EFE6F8EE}" destId="{D11DED6D-5E93-4D65-B41C-62F29697AB4D}" srcOrd="4" destOrd="0" presId="urn:microsoft.com/office/officeart/2005/8/layout/pyramid2"/>
    <dgm:cxn modelId="{D7C84EEE-FE83-4456-9367-5D8561E8C0CC}" type="presParOf" srcId="{D59FF4BC-E6AE-44EE-AC4E-C086EFE6F8EE}" destId="{A4733289-BD52-41F1-9CCB-5D82B79C841A}" srcOrd="5" destOrd="0" presId="urn:microsoft.com/office/officeart/2005/8/layout/pyramid2"/>
    <dgm:cxn modelId="{E247D6C3-25C5-46B3-B506-2C731CB7F98D}" type="presParOf" srcId="{D59FF4BC-E6AE-44EE-AC4E-C086EFE6F8EE}" destId="{8BC42537-9688-4885-BFFA-33B8E58AE248}" srcOrd="6" destOrd="0" presId="urn:microsoft.com/office/officeart/2005/8/layout/pyramid2"/>
    <dgm:cxn modelId="{77B70533-AC03-4B8F-8EB1-21196DABF96A}" type="presParOf" srcId="{D59FF4BC-E6AE-44EE-AC4E-C086EFE6F8EE}" destId="{BC7BCD95-5185-42EE-8A11-B04B3B6FBA56}" srcOrd="7" destOrd="0" presId="urn:microsoft.com/office/officeart/2005/8/layout/pyramid2"/>
    <dgm:cxn modelId="{AD2B10F0-CA62-4385-B3EB-A1A2ED915636}" type="presParOf" srcId="{D59FF4BC-E6AE-44EE-AC4E-C086EFE6F8EE}" destId="{93F35E13-41E9-4B47-9D3E-2C78A3AE9304}" srcOrd="8" destOrd="0" presId="urn:microsoft.com/office/officeart/2005/8/layout/pyramid2"/>
    <dgm:cxn modelId="{E43292BB-823C-4FA1-9B95-4451713BB871}" type="presParOf" srcId="{D59FF4BC-E6AE-44EE-AC4E-C086EFE6F8EE}" destId="{CEA0B4E7-15C7-4D89-BB07-2D376DD88B55}" srcOrd="9" destOrd="0" presId="urn:microsoft.com/office/officeart/2005/8/layout/pyramid2"/>
    <dgm:cxn modelId="{1FBC52C4-5B51-42F7-8539-99A8E800B97E}" type="presParOf" srcId="{D59FF4BC-E6AE-44EE-AC4E-C086EFE6F8EE}" destId="{D712C185-E70C-4F3F-8D4C-205218DA340A}" srcOrd="10" destOrd="0" presId="urn:microsoft.com/office/officeart/2005/8/layout/pyramid2"/>
    <dgm:cxn modelId="{F6ACCF4A-7B5D-4124-9EDF-562E85875EC6}" type="presParOf" srcId="{D59FF4BC-E6AE-44EE-AC4E-C086EFE6F8EE}" destId="{9E5249D4-920E-41EC-8EE4-19469AF5575C}" srcOrd="11" destOrd="0" presId="urn:microsoft.com/office/officeart/2005/8/layout/pyramid2"/>
    <dgm:cxn modelId="{0B529EC5-B426-4152-98CF-5C4F1C818483}" type="presParOf" srcId="{D59FF4BC-E6AE-44EE-AC4E-C086EFE6F8EE}" destId="{3D7251FC-34B9-4F81-B21D-0402A2F104AB}" srcOrd="12" destOrd="0" presId="urn:microsoft.com/office/officeart/2005/8/layout/pyramid2"/>
    <dgm:cxn modelId="{1DDCD53D-D20D-4091-A2AB-66E1E6D6064F}" type="presParOf" srcId="{D59FF4BC-E6AE-44EE-AC4E-C086EFE6F8EE}" destId="{57BBEF36-E1EE-4A54-9C71-73BFB3CA9E5F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6DAF5-6176-423E-8D36-C670CE6226A0}">
      <dsp:nvSpPr>
        <dsp:cNvPr id="0" name=""/>
        <dsp:cNvSpPr/>
      </dsp:nvSpPr>
      <dsp:spPr>
        <a:xfrm>
          <a:off x="2408667" y="0"/>
          <a:ext cx="5328591" cy="5328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0B138-A47D-4BA5-A41D-7470C6041709}">
      <dsp:nvSpPr>
        <dsp:cNvPr id="0" name=""/>
        <dsp:cNvSpPr/>
      </dsp:nvSpPr>
      <dsp:spPr>
        <a:xfrm>
          <a:off x="5072963" y="533379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Международные исследования качества образования</a:t>
          </a:r>
          <a:endParaRPr lang="ru-RU" sz="1400" kern="1200" dirty="0"/>
        </a:p>
      </dsp:txBody>
      <dsp:txXfrm>
        <a:off x="5099381" y="559797"/>
        <a:ext cx="3410748" cy="488349"/>
      </dsp:txXfrm>
    </dsp:sp>
    <dsp:sp modelId="{E035C7BB-F43C-4FAD-AC85-048B953CB913}">
      <dsp:nvSpPr>
        <dsp:cNvPr id="0" name=""/>
        <dsp:cNvSpPr/>
      </dsp:nvSpPr>
      <dsp:spPr>
        <a:xfrm>
          <a:off x="5072963" y="1142212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Национальные исследования качества образования</a:t>
          </a:r>
          <a:endParaRPr lang="ru-RU" sz="1400" kern="1200" dirty="0"/>
        </a:p>
      </dsp:txBody>
      <dsp:txXfrm>
        <a:off x="5099381" y="1168630"/>
        <a:ext cx="3410748" cy="488349"/>
      </dsp:txXfrm>
    </dsp:sp>
    <dsp:sp modelId="{D11DED6D-5E93-4D65-B41C-62F29697AB4D}">
      <dsp:nvSpPr>
        <dsp:cNvPr id="0" name=""/>
        <dsp:cNvSpPr/>
      </dsp:nvSpPr>
      <dsp:spPr>
        <a:xfrm>
          <a:off x="5072963" y="1751046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Всероссийские проверочные работы</a:t>
          </a:r>
          <a:endParaRPr lang="ru-RU" sz="1400" kern="1200" dirty="0"/>
        </a:p>
      </dsp:txBody>
      <dsp:txXfrm>
        <a:off x="5099381" y="1777464"/>
        <a:ext cx="3410748" cy="488349"/>
      </dsp:txXfrm>
    </dsp:sp>
    <dsp:sp modelId="{8BC42537-9688-4885-BFFA-33B8E58AE248}">
      <dsp:nvSpPr>
        <dsp:cNvPr id="0" name=""/>
        <dsp:cNvSpPr/>
      </dsp:nvSpPr>
      <dsp:spPr>
        <a:xfrm>
          <a:off x="5072963" y="2359879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Государственная итоговая аттестация: ОГЭ и ГВЭ</a:t>
          </a:r>
          <a:endParaRPr lang="ru-RU" sz="1400" kern="1200" dirty="0"/>
        </a:p>
      </dsp:txBody>
      <dsp:txXfrm>
        <a:off x="5099381" y="2386297"/>
        <a:ext cx="3410748" cy="488349"/>
      </dsp:txXfrm>
    </dsp:sp>
    <dsp:sp modelId="{93F35E13-41E9-4B47-9D3E-2C78A3AE9304}">
      <dsp:nvSpPr>
        <dsp:cNvPr id="0" name=""/>
        <dsp:cNvSpPr/>
      </dsp:nvSpPr>
      <dsp:spPr>
        <a:xfrm>
          <a:off x="5072963" y="2968712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Государственная итоговая аттестация: ЕГЭ и ГВЭ</a:t>
          </a:r>
          <a:endParaRPr lang="ru-RU" sz="1400" kern="1200" dirty="0"/>
        </a:p>
      </dsp:txBody>
      <dsp:txXfrm>
        <a:off x="5099381" y="2995130"/>
        <a:ext cx="3410748" cy="488349"/>
      </dsp:txXfrm>
    </dsp:sp>
    <dsp:sp modelId="{D712C185-E70C-4F3F-8D4C-205218DA340A}">
      <dsp:nvSpPr>
        <dsp:cNvPr id="0" name=""/>
        <dsp:cNvSpPr/>
      </dsp:nvSpPr>
      <dsp:spPr>
        <a:xfrm>
          <a:off x="5072963" y="3577545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Региональные исследования качества образования</a:t>
          </a:r>
          <a:endParaRPr lang="ru-RU" sz="1400" kern="1200" dirty="0"/>
        </a:p>
      </dsp:txBody>
      <dsp:txXfrm>
        <a:off x="5099381" y="3603963"/>
        <a:ext cx="3410748" cy="488349"/>
      </dsp:txXfrm>
    </dsp:sp>
    <dsp:sp modelId="{3D7251FC-34B9-4F81-B21D-0402A2F104AB}">
      <dsp:nvSpPr>
        <dsp:cNvPr id="0" name=""/>
        <dsp:cNvSpPr/>
      </dsp:nvSpPr>
      <dsp:spPr>
        <a:xfrm>
          <a:off x="5072963" y="4186379"/>
          <a:ext cx="3463584" cy="5411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Муниципальные исследования качества образования</a:t>
          </a:r>
          <a:endParaRPr lang="ru-RU" sz="1400" kern="1200" dirty="0"/>
        </a:p>
      </dsp:txBody>
      <dsp:txXfrm>
        <a:off x="5099381" y="4212797"/>
        <a:ext cx="3410748" cy="488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E2EAB-6D67-4396-A59C-1F37155D19D8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877DC-A53E-4AE3-B6B4-BED00D88D0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877DC-A53E-4AE3-B6B4-BED00D88D09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877DC-A53E-4AE3-B6B4-BED00D88D09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2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32FDD-FA82-417E-B299-0FF986984BA8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8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A03A-6BDC-49D5-A5A6-645923412BD7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7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2676-C70F-4DAE-8FA9-2DD668E778EA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9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407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D2A5-4947-4CD2-B929-D66C62C54349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7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168D9-1467-4BB3-8E84-BFA684BB74A2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0CEB6-E25B-422A-BEF1-C1C88B172F93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5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C1430-17B1-4EBD-87F4-4F7294A8BE26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9D76-5340-4C95-8840-31AD8D10838B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73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5B1EB-FC28-4DEC-8F50-1F9567C704C7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4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6A2D-1A28-46FC-BF69-7393D2997313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FA145-63F1-4220-8284-41E67E4755BB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41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CC33B-36CC-473A-8E2B-375E042764F8}" type="datetime1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A9B21-019D-4FE3-BF83-6669665EC3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67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Блок-схема: данные 4"/>
          <p:cNvSpPr/>
          <p:nvPr/>
        </p:nvSpPr>
        <p:spPr>
          <a:xfrm>
            <a:off x="-289794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3975" y="1813644"/>
            <a:ext cx="1784184" cy="2120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64099" y="2217912"/>
            <a:ext cx="291639" cy="165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8814" y="3686610"/>
            <a:ext cx="443570" cy="491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9919" y="1617173"/>
            <a:ext cx="55552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58514" y="2032224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309779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810414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8800" y="4571934"/>
            <a:ext cx="755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Мачинская Светлана Викторовна,</a:t>
            </a:r>
            <a:endParaRPr lang="ru-RU" dirty="0">
              <a:solidFill>
                <a:srgbClr val="C00000"/>
              </a:solidFill>
            </a:endParaRPr>
          </a:p>
          <a:p>
            <a:pPr algn="r"/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МБУ ДПО «Центр развития  образования 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Челябинска»</a:t>
            </a:r>
            <a:r>
              <a:rPr lang="ru-RU" sz="1600" dirty="0" smtClean="0"/>
              <a:t>, </a:t>
            </a:r>
          </a:p>
          <a:p>
            <a:pPr algn="r"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 smtClean="0"/>
              <a:t>очетный работник сферы общего образования РФ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0262" y="2270785"/>
            <a:ext cx="7032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МУНИЦИПАЛЬНАЯ МЕТОДИЧЕСКАЯ КОМАНДА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КАК МЕХАНИЗМ АДРЕСНОЙ ПОДДЕРЖКИ ДОСТИЖЕНИЯ ВЫСОКОГО КАЧЕСТВА ОБРАЗОВАНИЯ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НА ИНСТИТУЦИОНАЛЬНОМ УРОВНЕ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87250" cy="13643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24001" y="22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Отчеты МСОКО</a:t>
            </a:r>
          </a:p>
          <a:p>
            <a:pPr algn="r"/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3600" dirty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о прогнозе результатов </a:t>
            </a:r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ОГЭ</a:t>
            </a:r>
            <a:endParaRPr lang="ru-RU" sz="3600" dirty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9602" y="1934190"/>
            <a:ext cx="2993748" cy="110799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300" dirty="0" smtClean="0">
                <a:latin typeface="Arial Narrow" panose="020B0606020202030204" pitchFamily="34" charset="0"/>
              </a:rPr>
              <a:t>ПАРАМЕТРЫ</a:t>
            </a:r>
            <a:endParaRPr lang="ru-RU" sz="3300" dirty="0">
              <a:latin typeface="Arial Narrow" panose="020B0606020202030204" pitchFamily="34" charset="0"/>
              <a:ea typeface="Calibri"/>
              <a:cs typeface="Times New Roman"/>
            </a:endParaRPr>
          </a:p>
          <a:p>
            <a:pPr lvl="0"/>
            <a:endParaRPr lang="ru-RU" sz="33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2957" y="1863461"/>
            <a:ext cx="0" cy="90000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724150" y="2842159"/>
            <a:ext cx="6696784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прогноз результатов ОГЭ в разрезе четвертей за 2 учебных года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24782" y="3784102"/>
            <a:ext cx="496698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прогнозные отметки обучающихся на ОГЭ</a:t>
            </a: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utoShape 5" descr="https://miro.medium.com/max/2400/1*QQL3nsLnggRfUCnldn0i7w.jpeg"/>
          <p:cNvSpPr>
            <a:spLocks noChangeAspect="1" noChangeArrowheads="1"/>
          </p:cNvSpPr>
          <p:nvPr/>
        </p:nvSpPr>
        <p:spPr bwMode="auto">
          <a:xfrm>
            <a:off x="170243" y="14363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1984028" y="3393514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433436" y="1993629"/>
            <a:ext cx="569925" cy="540000"/>
            <a:chOff x="3621406" y="365125"/>
            <a:chExt cx="569925" cy="5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042013" y="2804867"/>
            <a:ext cx="569925" cy="540000"/>
            <a:chOff x="3621406" y="365125"/>
            <a:chExt cx="569925" cy="5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055387" y="3691187"/>
            <a:ext cx="569925" cy="540000"/>
            <a:chOff x="3621406" y="365125"/>
            <a:chExt cx="569925" cy="54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2027498" y="4279833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738436" y="4641845"/>
            <a:ext cx="5643563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количество обучающихся в разрезе отметок на </a:t>
            </a:r>
            <a:r>
              <a:rPr lang="ru-RU" dirty="0" smtClean="0">
                <a:latin typeface="Arial Narrow" panose="020B0606020202030204" pitchFamily="34" charset="0"/>
              </a:rPr>
              <a:t>ОГЭ</a:t>
            </a:r>
            <a:endParaRPr lang="ru-RU" dirty="0">
              <a:latin typeface="Arial Narrow" panose="020B060602020203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069902" y="4542835"/>
            <a:ext cx="569925" cy="540000"/>
            <a:chOff x="3621406" y="365125"/>
            <a:chExt cx="569925" cy="540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33" name="Прямая соединительная линия 32"/>
          <p:cNvCxnSpPr/>
          <p:nvPr/>
        </p:nvCxnSpPr>
        <p:spPr>
          <a:xfrm flipH="1">
            <a:off x="2042013" y="5131481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708375" y="5299150"/>
            <a:ext cx="726430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приблизительный балл на ОГЭ в разрезе каждого обучающегося</a:t>
            </a: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038980" y="5206235"/>
            <a:ext cx="569925" cy="540000"/>
            <a:chOff x="3621406" y="365125"/>
            <a:chExt cx="569925" cy="540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 flipH="1">
            <a:off x="2011091" y="5794881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/>
          <p:cNvGrpSpPr/>
          <p:nvPr/>
        </p:nvGrpSpPr>
        <p:grpSpPr>
          <a:xfrm>
            <a:off x="2053495" y="6057883"/>
            <a:ext cx="569925" cy="540000"/>
            <a:chOff x="3621406" y="365125"/>
            <a:chExt cx="569925" cy="54000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3621406" y="365125"/>
              <a:ext cx="504000" cy="504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903331" y="617125"/>
              <a:ext cx="288000" cy="288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46" name="Прямая соединительная линия 45"/>
          <p:cNvCxnSpPr/>
          <p:nvPr/>
        </p:nvCxnSpPr>
        <p:spPr>
          <a:xfrm flipH="1">
            <a:off x="2025606" y="6646529"/>
            <a:ext cx="4280813" cy="8242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2708375" y="6000200"/>
            <a:ext cx="8788300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процент освоения программы (фактический) в разрезе каждого обучающегося</a:t>
            </a:r>
          </a:p>
          <a:p>
            <a:pPr lvl="0"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2318AB7-DE2C-4F0D-AF25-6807141D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079" y="588478"/>
            <a:ext cx="7622693" cy="5717019"/>
          </a:xfrm>
          <a:prstGeom prst="rect">
            <a:avLst/>
          </a:prstGeom>
        </p:spPr>
      </p:pic>
      <p:sp>
        <p:nvSpPr>
          <p:cNvPr id="10" name="Прямоугольник 4"/>
          <p:cNvSpPr/>
          <p:nvPr/>
        </p:nvSpPr>
        <p:spPr>
          <a:xfrm>
            <a:off x="3298295" y="424200"/>
            <a:ext cx="8893705" cy="6295697"/>
          </a:xfrm>
          <a:custGeom>
            <a:avLst/>
            <a:gdLst>
              <a:gd name="connsiteX0" fmla="*/ 0 w 7231117"/>
              <a:gd name="connsiteY0" fmla="*/ 0 h 5990896"/>
              <a:gd name="connsiteX1" fmla="*/ 7231117 w 7231117"/>
              <a:gd name="connsiteY1" fmla="*/ 0 h 5990896"/>
              <a:gd name="connsiteX2" fmla="*/ 7231117 w 7231117"/>
              <a:gd name="connsiteY2" fmla="*/ 5990896 h 5990896"/>
              <a:gd name="connsiteX3" fmla="*/ 0 w 7231117"/>
              <a:gd name="connsiteY3" fmla="*/ 5990896 h 5990896"/>
              <a:gd name="connsiteX4" fmla="*/ 0 w 7231117"/>
              <a:gd name="connsiteY4" fmla="*/ 0 h 5990896"/>
              <a:gd name="connsiteX0" fmla="*/ 2102069 w 9333186"/>
              <a:gd name="connsiteY0" fmla="*/ 0 h 6001407"/>
              <a:gd name="connsiteX1" fmla="*/ 9333186 w 9333186"/>
              <a:gd name="connsiteY1" fmla="*/ 0 h 6001407"/>
              <a:gd name="connsiteX2" fmla="*/ 9333186 w 9333186"/>
              <a:gd name="connsiteY2" fmla="*/ 5990896 h 6001407"/>
              <a:gd name="connsiteX3" fmla="*/ 0 w 9333186"/>
              <a:gd name="connsiteY3" fmla="*/ 6001407 h 6001407"/>
              <a:gd name="connsiteX4" fmla="*/ 2102069 w 9333186"/>
              <a:gd name="connsiteY4" fmla="*/ 0 h 600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3186" h="6001407">
                <a:moveTo>
                  <a:pt x="2102069" y="0"/>
                </a:moveTo>
                <a:lnTo>
                  <a:pt x="9333186" y="0"/>
                </a:lnTo>
                <a:lnTo>
                  <a:pt x="9333186" y="5990896"/>
                </a:lnTo>
                <a:lnTo>
                  <a:pt x="0" y="6001407"/>
                </a:lnTo>
                <a:lnTo>
                  <a:pt x="210206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2525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477375" y="3630613"/>
            <a:ext cx="2381250" cy="1019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477375" y="495300"/>
            <a:ext cx="2381250" cy="10191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7376" y="709464"/>
            <a:ext cx="2313086" cy="70609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Школа № 1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273330"/>
              </p:ext>
            </p:extLst>
          </p:nvPr>
        </p:nvGraphicFramePr>
        <p:xfrm>
          <a:off x="3715577" y="1573561"/>
          <a:ext cx="8160907" cy="183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896"/>
                <a:gridCol w="2800160"/>
                <a:gridCol w="2312428"/>
                <a:gridCol w="2069423"/>
              </a:tblGrid>
              <a:tr h="789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Прогноз результатов ОГЭ по отчету модуля МСОКО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 2020/2021 уч. год г. (чел.)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Фактические результаты ОГЭ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в 2021 г. (чел.)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Прогноз результатов ОГЭ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 2021/2022 уч. год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19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41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5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32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4761"/>
              </p:ext>
            </p:extLst>
          </p:nvPr>
        </p:nvGraphicFramePr>
        <p:xfrm>
          <a:off x="3735389" y="4725144"/>
          <a:ext cx="8123237" cy="1759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360"/>
                <a:gridCol w="2921793"/>
                <a:gridCol w="2187916"/>
                <a:gridCol w="2036168"/>
              </a:tblGrid>
              <a:tr h="354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Отметка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Прогноз результатов ОГЭ по отчету модуля МСОКО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на 2020/2021 уч. год г. (чел.) 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Фактические результаты ОГЭ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в 2021 г. (чел.)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Прогноз результатов ОГЭ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на 2021/2022 уч. год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52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42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ru-RU" sz="1400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ru-RU" sz="140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477376" y="3653408"/>
            <a:ext cx="238125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Школа № 2</a:t>
            </a:r>
            <a:endParaRPr lang="ru-RU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52" y="277262"/>
            <a:ext cx="1840295" cy="11610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717652" y="3124200"/>
            <a:ext cx="6121673" cy="246587"/>
          </a:xfrm>
          <a:prstGeom prst="rect">
            <a:avLst/>
          </a:prstGeom>
          <a:noFill/>
          <a:ln w="38100">
            <a:solidFill>
              <a:srgbClr val="D6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717651" y="6211310"/>
            <a:ext cx="6121673" cy="246587"/>
          </a:xfrm>
          <a:prstGeom prst="rect">
            <a:avLst/>
          </a:prstGeom>
          <a:noFill/>
          <a:ln w="38100">
            <a:solidFill>
              <a:srgbClr val="D6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 flipH="1">
            <a:off x="350774" y="404128"/>
            <a:ext cx="6630342" cy="5225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2866209" y="1741193"/>
            <a:ext cx="7733937" cy="4303280"/>
            <a:chOff x="1041682" y="547393"/>
            <a:chExt cx="7733937" cy="430328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8" t="15714" r="45464" b="45875"/>
            <a:stretch/>
          </p:blipFill>
          <p:spPr bwMode="auto">
            <a:xfrm>
              <a:off x="1041682" y="654163"/>
              <a:ext cx="7333343" cy="384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7532914" y="775063"/>
              <a:ext cx="1201783" cy="461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573836" y="3370216"/>
              <a:ext cx="1201783" cy="14804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268831" y="3152502"/>
              <a:ext cx="3120289" cy="1698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2381" y="1790110"/>
              <a:ext cx="1201783" cy="2946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268831" y="1903684"/>
              <a:ext cx="3120289" cy="2946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39852" y="547393"/>
              <a:ext cx="2983573" cy="2946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10190" y="547393"/>
              <a:ext cx="3120289" cy="689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389120" y="1670120"/>
              <a:ext cx="1913261" cy="139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19715" r="14048" b="52864"/>
          <a:stretch/>
        </p:blipFill>
        <p:spPr bwMode="auto">
          <a:xfrm>
            <a:off x="476238" y="1235820"/>
            <a:ext cx="5753112" cy="119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 flipH="1">
            <a:off x="2995381" y="386644"/>
            <a:ext cx="8980719" cy="5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2151" y="3816350"/>
            <a:ext cx="1808299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624098" y="1127422"/>
            <a:ext cx="3426182" cy="7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993776" y="2158223"/>
            <a:ext cx="3426182" cy="7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366904" y="2020888"/>
            <a:ext cx="9609196" cy="455771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0200" y="1054100"/>
            <a:ext cx="11645900" cy="55245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3789316"/>
            <a:ext cx="2641600" cy="26416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05" r="14048" b="26571"/>
          <a:stretch/>
        </p:blipFill>
        <p:spPr bwMode="auto">
          <a:xfrm>
            <a:off x="2574666" y="2131323"/>
            <a:ext cx="9207140" cy="17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 flipH="1">
            <a:off x="2366904" y="1469001"/>
            <a:ext cx="6630342" cy="5225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91811" y="1480270"/>
            <a:ext cx="66303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2200" dirty="0">
                <a:latin typeface="Arial Narrow" panose="020B0606020202030204" pitchFamily="34" charset="0"/>
              </a:rPr>
              <a:t>https://fioco.ru/</a:t>
            </a:r>
            <a:r>
              <a:rPr lang="ru-RU" sz="2200" dirty="0" err="1">
                <a:latin typeface="Arial Narrow" panose="020B0606020202030204" pitchFamily="34" charset="0"/>
              </a:rPr>
              <a:t>оо</a:t>
            </a:r>
            <a:r>
              <a:rPr lang="ru-RU" sz="2200" dirty="0">
                <a:latin typeface="Arial Narrow" panose="020B0606020202030204" pitchFamily="34" charset="0"/>
              </a:rPr>
              <a:t>-с-признаками-необъективных-результатов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91696" y="441200"/>
            <a:ext cx="1846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2400" dirty="0">
                <a:latin typeface="Arial Narrow" panose="020B0606020202030204" pitchFamily="34" charset="0"/>
              </a:rPr>
              <a:t>https://fioco.ru</a:t>
            </a:r>
            <a:r>
              <a:rPr lang="arn-CL" sz="2400" dirty="0" smtClean="0">
                <a:latin typeface="Arial Narrow" panose="020B0606020202030204" pitchFamily="34" charset="0"/>
              </a:rPr>
              <a:t>/</a:t>
            </a:r>
            <a:endParaRPr lang="ru-RU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116" y="1757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ВСЕРОССИЙСКИЕ ПРОВЕРОЧНЫЕ РАБОТЫ</a:t>
            </a:r>
            <a:endParaRPr lang="ru-RU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905959" y="345175"/>
            <a:ext cx="8280000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812855" y="1786624"/>
            <a:ext cx="9087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Школы </a:t>
            </a:r>
            <a:r>
              <a:rPr lang="ru-RU" sz="2400" dirty="0">
                <a:latin typeface="Arial Narrow" panose="020B0606020202030204" pitchFamily="34" charset="0"/>
              </a:rPr>
              <a:t>с низкими образовательными результатами (ШНОР)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651716" y="1568092"/>
            <a:ext cx="8892000" cy="0"/>
          </a:xfrm>
          <a:prstGeom prst="line">
            <a:avLst/>
          </a:prstGeom>
          <a:ln>
            <a:solidFill>
              <a:srgbClr val="096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1716" y="1567933"/>
            <a:ext cx="0" cy="550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24855" y="1920086"/>
            <a:ext cx="288000" cy="2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07716" y="4453359"/>
            <a:ext cx="288000" cy="2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19093" y="2558949"/>
            <a:ext cx="3997571" cy="625564"/>
            <a:chOff x="898432" y="3388127"/>
            <a:chExt cx="3997571" cy="62556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898432" y="3388127"/>
              <a:ext cx="2421903" cy="614178"/>
              <a:chOff x="898432" y="3388127"/>
              <a:chExt cx="2421903" cy="614178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2020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Прямоугольник 39"/>
              <p:cNvSpPr/>
              <p:nvPr/>
            </p:nvSpPr>
            <p:spPr>
              <a:xfrm>
                <a:off x="2750948" y="3388127"/>
                <a:ext cx="56938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17</a:t>
                </a:r>
              </a:p>
            </p:txBody>
          </p:sp>
        </p:grpSp>
      </p:grpSp>
      <p:sp>
        <p:nvSpPr>
          <p:cNvPr id="41" name="Прямоугольник 40"/>
          <p:cNvSpPr/>
          <p:nvPr/>
        </p:nvSpPr>
        <p:spPr>
          <a:xfrm>
            <a:off x="765878" y="4337430"/>
            <a:ext cx="11622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Школы с признаками необъективных </a:t>
            </a:r>
            <a:r>
              <a:rPr lang="ru-RU" sz="2400" dirty="0" smtClean="0">
                <a:latin typeface="Arial Narrow" panose="020B0606020202030204" pitchFamily="34" charset="0"/>
              </a:rPr>
              <a:t>результатов</a:t>
            </a:r>
            <a:endParaRPr lang="ru-RU" sz="2400" i="0" u="none" strike="noStrike" baseline="0" dirty="0" smtClean="0">
              <a:latin typeface="Arial Narrow" panose="020B0606020202030204" pitchFamily="34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829378" y="3307886"/>
            <a:ext cx="3997571" cy="625564"/>
            <a:chOff x="898432" y="3388127"/>
            <a:chExt cx="3997571" cy="625564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89" name="Группа 88"/>
            <p:cNvGrpSpPr/>
            <p:nvPr/>
          </p:nvGrpSpPr>
          <p:grpSpPr>
            <a:xfrm>
              <a:off x="898432" y="3388127"/>
              <a:ext cx="3882239" cy="614178"/>
              <a:chOff x="898432" y="3388127"/>
              <a:chExt cx="3882239" cy="614178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2021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Прямоугольник 91"/>
              <p:cNvSpPr/>
              <p:nvPr/>
            </p:nvSpPr>
            <p:spPr>
              <a:xfrm>
                <a:off x="2750948" y="3388127"/>
                <a:ext cx="2029723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нет данных</a:t>
                </a: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829378" y="4921149"/>
            <a:ext cx="3997571" cy="625564"/>
            <a:chOff x="898432" y="3388127"/>
            <a:chExt cx="3997571" cy="625564"/>
          </a:xfrm>
        </p:grpSpPr>
        <p:sp>
          <p:nvSpPr>
            <p:cNvPr id="94" name="Прямоугольник 93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95" name="Группа 94"/>
            <p:cNvGrpSpPr/>
            <p:nvPr/>
          </p:nvGrpSpPr>
          <p:grpSpPr>
            <a:xfrm>
              <a:off x="898432" y="3388127"/>
              <a:ext cx="2396255" cy="614178"/>
              <a:chOff x="898432" y="3388127"/>
              <a:chExt cx="2396255" cy="614178"/>
            </a:xfrm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2018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97" name="Прямая соединительная линия 96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Прямоугольник 97"/>
              <p:cNvSpPr/>
              <p:nvPr/>
            </p:nvSpPr>
            <p:spPr>
              <a:xfrm>
                <a:off x="2750948" y="3388127"/>
                <a:ext cx="543739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11</a:t>
                </a:r>
              </a:p>
            </p:txBody>
          </p:sp>
        </p:grpSp>
      </p:grpSp>
      <p:grpSp>
        <p:nvGrpSpPr>
          <p:cNvPr id="99" name="Группа 98"/>
          <p:cNvGrpSpPr/>
          <p:nvPr/>
        </p:nvGrpSpPr>
        <p:grpSpPr>
          <a:xfrm>
            <a:off x="839663" y="5670086"/>
            <a:ext cx="3997571" cy="625564"/>
            <a:chOff x="898432" y="3388127"/>
            <a:chExt cx="3997571" cy="625564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898432" y="3388127"/>
              <a:ext cx="2229542" cy="614178"/>
              <a:chOff x="898432" y="3388127"/>
              <a:chExt cx="2229542" cy="614178"/>
            </a:xfrm>
          </p:grpSpPr>
          <p:sp>
            <p:nvSpPr>
              <p:cNvPr id="102" name="Прямоугольник 101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2019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Прямоугольник 103"/>
              <p:cNvSpPr/>
              <p:nvPr/>
            </p:nvSpPr>
            <p:spPr>
              <a:xfrm>
                <a:off x="2750948" y="3388127"/>
                <a:ext cx="37702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9</a:t>
                </a:r>
              </a:p>
            </p:txBody>
          </p:sp>
        </p:grpSp>
      </p:grpSp>
      <p:grpSp>
        <p:nvGrpSpPr>
          <p:cNvPr id="105" name="Группа 104"/>
          <p:cNvGrpSpPr/>
          <p:nvPr/>
        </p:nvGrpSpPr>
        <p:grpSpPr>
          <a:xfrm>
            <a:off x="5262250" y="4945044"/>
            <a:ext cx="3997571" cy="625564"/>
            <a:chOff x="898432" y="3388127"/>
            <a:chExt cx="3997571" cy="625564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107" name="Группа 106"/>
            <p:cNvGrpSpPr/>
            <p:nvPr/>
          </p:nvGrpSpPr>
          <p:grpSpPr>
            <a:xfrm>
              <a:off x="898432" y="3388127"/>
              <a:ext cx="2421903" cy="614178"/>
              <a:chOff x="898432" y="3388127"/>
              <a:chExt cx="2421903" cy="614178"/>
            </a:xfrm>
          </p:grpSpPr>
          <p:sp>
            <p:nvSpPr>
              <p:cNvPr id="108" name="Прямоугольник 107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2020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09" name="Прямая соединительная линия 108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Прямоугольник 109"/>
              <p:cNvSpPr/>
              <p:nvPr/>
            </p:nvSpPr>
            <p:spPr>
              <a:xfrm>
                <a:off x="2750948" y="3388127"/>
                <a:ext cx="56938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20</a:t>
                </a:r>
              </a:p>
            </p:txBody>
          </p:sp>
        </p:grpSp>
      </p:grpSp>
      <p:grpSp>
        <p:nvGrpSpPr>
          <p:cNvPr id="111" name="Группа 110"/>
          <p:cNvGrpSpPr/>
          <p:nvPr/>
        </p:nvGrpSpPr>
        <p:grpSpPr>
          <a:xfrm>
            <a:off x="5272535" y="5693981"/>
            <a:ext cx="3997571" cy="625564"/>
            <a:chOff x="898432" y="3388127"/>
            <a:chExt cx="3997571" cy="625564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2629022" y="3413527"/>
              <a:ext cx="2266981" cy="60016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  <p:grpSp>
          <p:nvGrpSpPr>
            <p:cNvPr id="113" name="Группа 112"/>
            <p:cNvGrpSpPr/>
            <p:nvPr/>
          </p:nvGrpSpPr>
          <p:grpSpPr>
            <a:xfrm>
              <a:off x="898432" y="3388127"/>
              <a:ext cx="2421903" cy="614178"/>
              <a:chOff x="898432" y="3388127"/>
              <a:chExt cx="2421903" cy="614178"/>
            </a:xfrm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898432" y="3417530"/>
                <a:ext cx="934871" cy="584775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rgbClr val="0964A5"/>
                    </a:solidFill>
                    <a:latin typeface="Arial Narrow" panose="020B0606020202030204" pitchFamily="34" charset="0"/>
                  </a:rPr>
                  <a:t>2021</a:t>
                </a:r>
                <a:endParaRPr lang="ru-RU" sz="3200" dirty="0">
                  <a:solidFill>
                    <a:srgbClr val="0964A5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2040169" y="3646745"/>
                <a:ext cx="279166" cy="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Прямоугольник 115"/>
              <p:cNvSpPr/>
              <p:nvPr/>
            </p:nvSpPr>
            <p:spPr>
              <a:xfrm>
                <a:off x="2750948" y="3388127"/>
                <a:ext cx="56938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300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4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20504" y="1588272"/>
            <a:ext cx="8655595" cy="51681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20506" y="1588273"/>
            <a:ext cx="0" cy="51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9375"/>
            <a:ext cx="11353799" cy="1325563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расчета показателя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Уровень объективности оценки образовательных результатов в субъекте РФ»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0100" y="1665553"/>
            <a:ext cx="8547101" cy="51125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завышенные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значения среднего балла ВПР по русскому языку в 4, 5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классе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завышенные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значения среднего балла ВПР по математике в 4, 5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классе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завышенные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значения среднего балла ОГЭ по русскому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языку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завышенные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значения среднего балла ОГЭ по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математике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несоответствие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результатов ВПР по русскому языку в 4, 5 классе и школьных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отметок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несоответствие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результатов ВПР по математике в 4, 5 классе и школьных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отметок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резкое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возрастание результатов одной параллели от 4 класса к 5 классу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русскому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языку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резкое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возрастание результатов одной параллели от 4 класса к 5 классу по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математике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резкое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падение результатов одной параллели от 4 класса к 5 классу по русскому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языку 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резкое </a:t>
            </a:r>
            <a:r>
              <a:rPr lang="ru-RU" sz="55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падение результатов одной параллели от 4 класса к 5 классу по </a:t>
            </a:r>
            <a:r>
              <a:rPr lang="ru-RU" sz="5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математике</a:t>
            </a:r>
            <a:endParaRPr lang="ru-RU" sz="5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ustomShape 26"/>
          <p:cNvSpPr/>
          <p:nvPr/>
        </p:nvSpPr>
        <p:spPr>
          <a:xfrm>
            <a:off x="2829367" y="1579193"/>
            <a:ext cx="286560" cy="286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7"/>
          <p:cNvSpPr/>
          <p:nvPr/>
        </p:nvSpPr>
        <p:spPr>
          <a:xfrm rot="5400000">
            <a:off x="2891287" y="1656953"/>
            <a:ext cx="195480" cy="117360"/>
          </a:xfrm>
          <a:prstGeom prst="triangle">
            <a:avLst>
              <a:gd name="adj" fmla="val 50000"/>
            </a:avLst>
          </a:prstGeom>
          <a:solidFill>
            <a:srgbClr val="D6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-51094" y="1956572"/>
            <a:ext cx="3257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маркировка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ООО 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одним из следующих признаков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необъективности </a:t>
            </a:r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878466" y="1460266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 этап</a:t>
            </a:r>
            <a:r>
              <a:rPr lang="ru-RU" sz="2200" dirty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3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3320506" y="1588273"/>
            <a:ext cx="0" cy="51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9375"/>
            <a:ext cx="11353799" cy="1325563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расчета показателя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Уровень объективности оценки образовательных результатов в субъекте РФ»</a:t>
            </a:r>
          </a:p>
        </p:txBody>
      </p:sp>
      <p:sp>
        <p:nvSpPr>
          <p:cNvPr id="6" name="CustomShape 26"/>
          <p:cNvSpPr/>
          <p:nvPr/>
        </p:nvSpPr>
        <p:spPr>
          <a:xfrm>
            <a:off x="2829367" y="2550743"/>
            <a:ext cx="286560" cy="286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7"/>
          <p:cNvSpPr/>
          <p:nvPr/>
        </p:nvSpPr>
        <p:spPr>
          <a:xfrm rot="5400000">
            <a:off x="2891287" y="2628503"/>
            <a:ext cx="195480" cy="117360"/>
          </a:xfrm>
          <a:prstGeom prst="triangle">
            <a:avLst>
              <a:gd name="adj" fmla="val 50000"/>
            </a:avLst>
          </a:prstGeom>
          <a:solidFill>
            <a:srgbClr val="D6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-51094" y="1451747"/>
            <a:ext cx="3257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Математический алгоритм маркировки образовательных организаций</a:t>
            </a:r>
            <a:endParaRPr lang="ru-RU" sz="20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" t="15666" r="2473" b="2550"/>
          <a:stretch/>
        </p:blipFill>
        <p:spPr bwMode="auto">
          <a:xfrm>
            <a:off x="3594100" y="1722473"/>
            <a:ext cx="8204199" cy="488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7"/>
          <p:cNvSpPr/>
          <p:nvPr/>
        </p:nvSpPr>
        <p:spPr>
          <a:xfrm>
            <a:off x="3648052" y="2499184"/>
            <a:ext cx="233892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11074" y="2309629"/>
            <a:ext cx="9181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>
              <a:latin typeface="Arial Narrow" panose="020B0606020202030204" pitchFamily="34" charset="0"/>
            </a:endParaRPr>
          </a:p>
          <a:p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dirty="0">
              <a:latin typeface="Arial Narrow" panose="020B060602020203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402" y="336354"/>
            <a:ext cx="104253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3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Дополнительные критерии отбора в рейтинг школ </a:t>
            </a:r>
            <a:endParaRPr lang="ru-RU" sz="3300" dirty="0" smtClean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3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 </a:t>
            </a:r>
            <a:r>
              <a:rPr lang="ru-RU" sz="33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признаками необъективности результатов</a:t>
            </a:r>
            <a:endParaRPr lang="ru-RU" sz="33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951977" y="1566881"/>
            <a:ext cx="7992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967026" y="2182834"/>
            <a:ext cx="3455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Несоответствие результатов ВПР и школьных отметок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657304" y="2113655"/>
            <a:ext cx="42870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Резкое изменение результатов (возрастание либо падение) 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предыдущего к последующему году (соседние параллели)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801401" y="2033438"/>
            <a:ext cx="144000" cy="1163408"/>
            <a:chOff x="801401" y="3782863"/>
            <a:chExt cx="144000" cy="1163408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868463" y="3782863"/>
              <a:ext cx="0" cy="11634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Овал 17"/>
            <p:cNvSpPr/>
            <p:nvPr/>
          </p:nvSpPr>
          <p:spPr>
            <a:xfrm>
              <a:off x="801401" y="400392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23180" y="1996999"/>
            <a:ext cx="144000" cy="1163408"/>
            <a:chOff x="801401" y="3782863"/>
            <a:chExt cx="144000" cy="116340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>
              <a:off x="868463" y="3782863"/>
              <a:ext cx="0" cy="116340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801401" y="4003922"/>
              <a:ext cx="144000" cy="144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Arial Narrow" panose="020B0606020202030204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>
            <a:off x="1965257" y="1566881"/>
            <a:ext cx="0" cy="1729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9968449" y="1566105"/>
            <a:ext cx="0" cy="1769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65095" y="2033438"/>
            <a:ext cx="356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7590242" y="1996999"/>
            <a:ext cx="356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0" b="41675"/>
          <a:stretch/>
        </p:blipFill>
        <p:spPr>
          <a:xfrm>
            <a:off x="10534" y="3524251"/>
            <a:ext cx="12156066" cy="335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3134824" y="3901495"/>
            <a:ext cx="8728757" cy="10047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133043" y="2783770"/>
            <a:ext cx="8728757" cy="684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66631" y="1689874"/>
            <a:ext cx="0" cy="5168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79375"/>
            <a:ext cx="11353799" cy="1325563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Методика </a:t>
            </a:r>
            <a:r>
              <a:rPr lang="ru-RU" sz="3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расчета показателя </a:t>
            </a: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Уровень объективности оценки образовательных результатов в субъекте РФ»</a:t>
            </a:r>
          </a:p>
        </p:txBody>
      </p:sp>
      <p:sp>
        <p:nvSpPr>
          <p:cNvPr id="6" name="CustomShape 26"/>
          <p:cNvSpPr/>
          <p:nvPr/>
        </p:nvSpPr>
        <p:spPr>
          <a:xfrm>
            <a:off x="2509275" y="3103135"/>
            <a:ext cx="286560" cy="286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7"/>
          <p:cNvSpPr/>
          <p:nvPr/>
        </p:nvSpPr>
        <p:spPr>
          <a:xfrm rot="5400000">
            <a:off x="2571195" y="3180895"/>
            <a:ext cx="195480" cy="117360"/>
          </a:xfrm>
          <a:prstGeom prst="triangle">
            <a:avLst>
              <a:gd name="adj" fmla="val 50000"/>
            </a:avLst>
          </a:prstGeom>
          <a:solidFill>
            <a:srgbClr val="D6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Прямоугольник 7"/>
          <p:cNvSpPr/>
          <p:nvPr/>
        </p:nvSpPr>
        <p:spPr>
          <a:xfrm>
            <a:off x="3301706" y="2760831"/>
            <a:ext cx="8394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вычисление процента образовательных организаций региона, промаркированных хотя бы по одному признаку необъективности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23470" y="3046354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 этап</a:t>
            </a:r>
            <a:r>
              <a:rPr 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33" y="1651556"/>
            <a:ext cx="459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Итог формирования рейтинга по региону</a:t>
            </a:r>
          </a:p>
        </p:txBody>
      </p:sp>
      <p:sp>
        <p:nvSpPr>
          <p:cNvPr id="12" name="CustomShape 26"/>
          <p:cNvSpPr/>
          <p:nvPr/>
        </p:nvSpPr>
        <p:spPr>
          <a:xfrm>
            <a:off x="2554369" y="4528482"/>
            <a:ext cx="286560" cy="2865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27"/>
          <p:cNvSpPr/>
          <p:nvPr/>
        </p:nvSpPr>
        <p:spPr>
          <a:xfrm rot="5400000">
            <a:off x="2608083" y="4613082"/>
            <a:ext cx="195480" cy="117360"/>
          </a:xfrm>
          <a:prstGeom prst="triangle">
            <a:avLst>
              <a:gd name="adj" fmla="val 50000"/>
            </a:avLst>
          </a:prstGeom>
          <a:solidFill>
            <a:srgbClr val="D60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Прямоугольник 13"/>
          <p:cNvSpPr/>
          <p:nvPr/>
        </p:nvSpPr>
        <p:spPr>
          <a:xfrm>
            <a:off x="1630005" y="4456319"/>
            <a:ext cx="95090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2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этап</a:t>
            </a:r>
            <a:r>
              <a:rPr lang="ru-RU" sz="2200" dirty="0" smtClean="0">
                <a:solidFill>
                  <a:srgbClr val="C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solidFill>
                <a:srgbClr val="C0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66806" y="3890593"/>
            <a:ext cx="8394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вычисление </a:t>
            </a:r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индекса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объективности для каждого субъекта Российской Федерации как разности «100-процент образовательных организаций, промаркированных </a:t>
            </a:r>
            <a:endParaRPr lang="ru-RU" sz="20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хотя </a:t>
            </a:r>
            <a:r>
              <a:rPr lang="ru-RU" sz="2000" dirty="0">
                <a:latin typeface="Arial Narrow" panose="020B0606020202030204" pitchFamily="34" charset="0"/>
                <a:cs typeface="Times New Roman" panose="02020603050405020304" pitchFamily="18" charset="0"/>
              </a:rPr>
              <a:t>бы по одному признаку необъективности»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96739" y="2098824"/>
            <a:ext cx="5472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>
            <a:off x="-35309" y="2098824"/>
            <a:ext cx="3024336" cy="1369893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76859" y="3468717"/>
            <a:ext cx="0" cy="14184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476859" y="4887206"/>
            <a:ext cx="1512168" cy="0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6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520" y="146050"/>
            <a:ext cx="11468099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Информационная система</a:t>
            </a:r>
            <a:endParaRPr lang="ru-RU" sz="36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556792"/>
            <a:ext cx="11075590" cy="489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33562" r="11905" b="33219"/>
          <a:stretch/>
        </p:blipFill>
        <p:spPr>
          <a:xfrm>
            <a:off x="4962525" y="378145"/>
            <a:ext cx="3629025" cy="6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7192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Отчет «Статистика по отметкам»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23821"/>
          <a:stretch/>
        </p:blipFill>
        <p:spPr bwMode="auto">
          <a:xfrm>
            <a:off x="3990975" y="2745581"/>
            <a:ext cx="7042960" cy="41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825" y="1314450"/>
            <a:ext cx="278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ВПР 2021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МАТЕМАТИКА 5</a:t>
            </a:r>
            <a:endParaRPr lang="ru-RU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8611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ПРЕДМЕТ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14915"/>
            <a:ext cx="3848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МАКСИМАЛЬНЫЙ ПЕРВИЧНЫЙ БАЛЛ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3478771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ДАТА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-1" y="304824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4764" y="354330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19051" y="381952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" y="457206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ГРУППЫ УЧАСТНИКОВ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-38101" y="493419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9575" y="485781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вся выборка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-1" y="521994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4676" y="514356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Челябинская область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-35850" y="550569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626" y="5438835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Челябинский ГО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45375" y="580096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876" y="6010335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МАОУ СОШ №____ </a:t>
            </a:r>
            <a:r>
              <a:rPr lang="ru-RU" sz="19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г.Челябинска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-33600" y="637246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8150" y="4543485"/>
            <a:ext cx="3505200" cy="2104965"/>
          </a:xfrm>
          <a:prstGeom prst="rect">
            <a:avLst/>
          </a:prstGeom>
          <a:noFill/>
          <a:ln w="38100">
            <a:solidFill>
              <a:srgbClr val="D6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2542" y="2147254"/>
            <a:ext cx="2997383" cy="384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85741" y="2162177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СТАТИСТИКА ПО ОТМЕТКАМ</a:t>
            </a:r>
            <a:endParaRPr lang="ru-RU" sz="19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922950" y="987425"/>
            <a:ext cx="5256000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196847" y="713014"/>
            <a:ext cx="11601453" cy="1001486"/>
          </a:xfrm>
          <a:prstGeom prst="rect">
            <a:avLst/>
          </a:prstGeom>
          <a:solidFill>
            <a:schemeClr val="bg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ruWHk0fuOog.jpg"/>
          <p:cNvPicPr>
            <a:picLocks noChangeAspect="1"/>
          </p:cNvPicPr>
          <p:nvPr/>
        </p:nvPicPr>
        <p:blipFill>
          <a:blip r:embed="rId3"/>
          <a:srcRect l="3608" t="18530" r="51013" b="9539"/>
          <a:stretch>
            <a:fillRect/>
          </a:stretch>
        </p:blipFill>
        <p:spPr>
          <a:xfrm>
            <a:off x="190340" y="2626681"/>
            <a:ext cx="3988122" cy="33039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9053" y="6455825"/>
            <a:ext cx="3551945" cy="409904"/>
          </a:xfrm>
          <a:custGeom>
            <a:avLst/>
            <a:gdLst>
              <a:gd name="connsiteX0" fmla="*/ 0 w 3142593"/>
              <a:gd name="connsiteY0" fmla="*/ 0 h 378373"/>
              <a:gd name="connsiteX1" fmla="*/ 3142593 w 3142593"/>
              <a:gd name="connsiteY1" fmla="*/ 0 h 378373"/>
              <a:gd name="connsiteX2" fmla="*/ 3142593 w 3142593"/>
              <a:gd name="connsiteY2" fmla="*/ 378373 h 378373"/>
              <a:gd name="connsiteX3" fmla="*/ 0 w 3142593"/>
              <a:gd name="connsiteY3" fmla="*/ 378373 h 378373"/>
              <a:gd name="connsiteX4" fmla="*/ 0 w 3142593"/>
              <a:gd name="connsiteY4" fmla="*/ 0 h 378373"/>
              <a:gd name="connsiteX0" fmla="*/ 0 w 3142593"/>
              <a:gd name="connsiteY0" fmla="*/ 0 h 388883"/>
              <a:gd name="connsiteX1" fmla="*/ 3142593 w 3142593"/>
              <a:gd name="connsiteY1" fmla="*/ 0 h 388883"/>
              <a:gd name="connsiteX2" fmla="*/ 3005959 w 3142593"/>
              <a:gd name="connsiteY2" fmla="*/ 388883 h 388883"/>
              <a:gd name="connsiteX3" fmla="*/ 0 w 3142593"/>
              <a:gd name="connsiteY3" fmla="*/ 378373 h 388883"/>
              <a:gd name="connsiteX4" fmla="*/ 0 w 3142593"/>
              <a:gd name="connsiteY4" fmla="*/ 0 h 388883"/>
              <a:gd name="connsiteX0" fmla="*/ 0 w 3111062"/>
              <a:gd name="connsiteY0" fmla="*/ 0 h 388883"/>
              <a:gd name="connsiteX1" fmla="*/ 3111062 w 3111062"/>
              <a:gd name="connsiteY1" fmla="*/ 0 h 388883"/>
              <a:gd name="connsiteX2" fmla="*/ 3005959 w 3111062"/>
              <a:gd name="connsiteY2" fmla="*/ 388883 h 388883"/>
              <a:gd name="connsiteX3" fmla="*/ 0 w 3111062"/>
              <a:gd name="connsiteY3" fmla="*/ 378373 h 388883"/>
              <a:gd name="connsiteX4" fmla="*/ 0 w 3111062"/>
              <a:gd name="connsiteY4" fmla="*/ 0 h 388883"/>
              <a:gd name="connsiteX0" fmla="*/ 0 w 3111062"/>
              <a:gd name="connsiteY0" fmla="*/ 0 h 399393"/>
              <a:gd name="connsiteX1" fmla="*/ 3111062 w 3111062"/>
              <a:gd name="connsiteY1" fmla="*/ 0 h 399393"/>
              <a:gd name="connsiteX2" fmla="*/ 2974428 w 3111062"/>
              <a:gd name="connsiteY2" fmla="*/ 399393 h 399393"/>
              <a:gd name="connsiteX3" fmla="*/ 0 w 3111062"/>
              <a:gd name="connsiteY3" fmla="*/ 378373 h 399393"/>
              <a:gd name="connsiteX4" fmla="*/ 0 w 3111062"/>
              <a:gd name="connsiteY4" fmla="*/ 0 h 399393"/>
              <a:gd name="connsiteX0" fmla="*/ 0 w 3111062"/>
              <a:gd name="connsiteY0" fmla="*/ 0 h 409904"/>
              <a:gd name="connsiteX1" fmla="*/ 3111062 w 3111062"/>
              <a:gd name="connsiteY1" fmla="*/ 0 h 409904"/>
              <a:gd name="connsiteX2" fmla="*/ 2974428 w 3111062"/>
              <a:gd name="connsiteY2" fmla="*/ 399393 h 409904"/>
              <a:gd name="connsiteX3" fmla="*/ 10510 w 3111062"/>
              <a:gd name="connsiteY3" fmla="*/ 409904 h 409904"/>
              <a:gd name="connsiteX4" fmla="*/ 0 w 3111062"/>
              <a:gd name="connsiteY4" fmla="*/ 0 h 40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062" h="409904">
                <a:moveTo>
                  <a:pt x="0" y="0"/>
                </a:moveTo>
                <a:lnTo>
                  <a:pt x="3111062" y="0"/>
                </a:lnTo>
                <a:lnTo>
                  <a:pt x="2974428" y="399393"/>
                </a:lnTo>
                <a:lnTo>
                  <a:pt x="10510" y="4099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3310643" y="5972449"/>
            <a:ext cx="9085458" cy="462137"/>
          </a:xfrm>
          <a:custGeom>
            <a:avLst/>
            <a:gdLst>
              <a:gd name="connsiteX0" fmla="*/ 0 w 9080939"/>
              <a:gd name="connsiteY0" fmla="*/ 451626 h 451626"/>
              <a:gd name="connsiteX1" fmla="*/ 163647 w 9080939"/>
              <a:gd name="connsiteY1" fmla="*/ 0 h 451626"/>
              <a:gd name="connsiteX2" fmla="*/ 9080939 w 9080939"/>
              <a:gd name="connsiteY2" fmla="*/ 0 h 451626"/>
              <a:gd name="connsiteX3" fmla="*/ 8917292 w 9080939"/>
              <a:gd name="connsiteY3" fmla="*/ 451626 h 451626"/>
              <a:gd name="connsiteX4" fmla="*/ 0 w 9080939"/>
              <a:gd name="connsiteY4" fmla="*/ 451626 h 451626"/>
              <a:gd name="connsiteX0" fmla="*/ 0 w 9085458"/>
              <a:gd name="connsiteY0" fmla="*/ 451626 h 462137"/>
              <a:gd name="connsiteX1" fmla="*/ 163647 w 9085458"/>
              <a:gd name="connsiteY1" fmla="*/ 0 h 462137"/>
              <a:gd name="connsiteX2" fmla="*/ 9080939 w 9085458"/>
              <a:gd name="connsiteY2" fmla="*/ 0 h 462137"/>
              <a:gd name="connsiteX3" fmla="*/ 9085458 w 9085458"/>
              <a:gd name="connsiteY3" fmla="*/ 462137 h 462137"/>
              <a:gd name="connsiteX4" fmla="*/ 0 w 9085458"/>
              <a:gd name="connsiteY4" fmla="*/ 451626 h 4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458" h="462137">
                <a:moveTo>
                  <a:pt x="0" y="451626"/>
                </a:moveTo>
                <a:lnTo>
                  <a:pt x="163647" y="0"/>
                </a:lnTo>
                <a:lnTo>
                  <a:pt x="9080939" y="0"/>
                </a:lnTo>
                <a:cubicBezTo>
                  <a:pt x="9082445" y="154046"/>
                  <a:pt x="9083952" y="308091"/>
                  <a:pt x="9085458" y="462137"/>
                </a:cubicBezTo>
                <a:lnTo>
                  <a:pt x="0" y="4516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96618" y="58285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626" y="219919"/>
            <a:ext cx="1194481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800" dirty="0" smtClean="0">
                <a:latin typeface="Arial Narrow" pitchFamily="34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  <a:p>
            <a:pPr lvl="0"/>
            <a:r>
              <a:rPr lang="ru-RU" sz="2200" dirty="0" smtClean="0">
                <a:latin typeface="Arial Narrow" pitchFamily="34" charset="0"/>
                <a:cs typeface="Times New Roman" panose="02020603050405020304" pitchFamily="18" charset="0"/>
              </a:rPr>
              <a:t>УТВЕРЖДЕН ПРЕЗИДИУМОМ СОВЕТА ПРИ ПРЕЗИДЕНТЕ РФ </a:t>
            </a:r>
          </a:p>
          <a:p>
            <a:pPr lvl="0">
              <a:spcAft>
                <a:spcPts val="1200"/>
              </a:spcAft>
            </a:pPr>
            <a:r>
              <a:rPr lang="ru-RU" sz="2200" dirty="0" smtClean="0">
                <a:latin typeface="Arial Narrow" pitchFamily="34" charset="0"/>
                <a:cs typeface="Times New Roman" panose="02020603050405020304" pitchFamily="18" charset="0"/>
              </a:rPr>
              <a:t>ПО СТРАТЕГИЧЕСКОМУ РАЗВИТИЮ И НАЦИОНАЛЬНЫМ ПРОЕКТАМ (ПРОТОКОЛ ОТ 03.09.2018 №10)</a:t>
            </a:r>
            <a:endParaRPr lang="ru-RU" sz="22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143066" y="3157776"/>
            <a:ext cx="1093494" cy="86267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8700168" y="3228652"/>
            <a:ext cx="1093494" cy="135785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>
                <a:latin typeface="Arial Narrow" pitchFamily="34" charset="0"/>
              </a:rPr>
              <a:pPr/>
              <a:t>2</a:t>
            </a:fld>
            <a:endParaRPr lang="ru-RU">
              <a:latin typeface="Arial Narrow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00804" y="4168097"/>
            <a:ext cx="552994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dirty="0" smtClean="0">
                <a:latin typeface="Arial Narrow" pitchFamily="34" charset="0"/>
                <a:cs typeface="Times New Roman" panose="02020603050405020304" pitchFamily="18" charset="0"/>
              </a:rPr>
              <a:t>Вхождение Российской Федерации </a:t>
            </a:r>
          </a:p>
          <a:p>
            <a:pPr algn="r"/>
            <a:r>
              <a:rPr lang="ru-RU" sz="2600" dirty="0" smtClean="0">
                <a:latin typeface="Arial Narrow" pitchFamily="34" charset="0"/>
                <a:cs typeface="Times New Roman" panose="02020603050405020304" pitchFamily="18" charset="0"/>
              </a:rPr>
              <a:t>в число десяти ведущих стран мира </a:t>
            </a:r>
          </a:p>
          <a:p>
            <a:pPr algn="r"/>
            <a:r>
              <a:rPr lang="ru-RU" sz="2600" dirty="0" smtClean="0">
                <a:latin typeface="Arial Narrow" pitchFamily="34" charset="0"/>
                <a:cs typeface="Times New Roman" panose="02020603050405020304" pitchFamily="18" charset="0"/>
              </a:rPr>
              <a:t>по качеству общего образования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B6F072-A69F-4EE8-9FAD-FC02AAA94866}"/>
              </a:ext>
            </a:extLst>
          </p:cNvPr>
          <p:cNvSpPr txBox="1"/>
          <p:nvPr/>
        </p:nvSpPr>
        <p:spPr>
          <a:xfrm>
            <a:off x="8677887" y="3373668"/>
            <a:ext cx="22315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C00000"/>
                </a:solidFill>
                <a:latin typeface="Arial Narrow" pitchFamily="34" charset="0"/>
              </a:rPr>
              <a:t>ЦЕЛЬ ПРОЕКТА</a:t>
            </a:r>
            <a:endParaRPr lang="ru-RU" sz="22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0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971925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-11113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Отчет </a:t>
            </a:r>
            <a:r>
              <a:rPr lang="ru-RU" sz="3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«Выполнение заданий»</a:t>
            </a:r>
            <a:endParaRPr lang="ru-RU" sz="3200" dirty="0">
              <a:solidFill>
                <a:srgbClr val="0070C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825" y="1314450"/>
            <a:ext cx="27813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ВПР 2021</a:t>
            </a:r>
          </a:p>
          <a:p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МАТЕМАТИКА 5</a:t>
            </a:r>
            <a:endParaRPr lang="ru-RU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68611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ПРЕДМЕТ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114915"/>
            <a:ext cx="3848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МАКСИМАЛЬНЫЙ ПЕРВИЧНЫЙ БАЛЛ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" y="3478771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ДАТА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-1" y="304824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4764" y="354330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19051" y="381952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100" y="4676835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ГРУППЫ УЧАСТНИКОВ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-38101" y="503896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9575" y="4962585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вся выборка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-1" y="532471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4676" y="5248335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Челябинская область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-35850" y="5610465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626" y="554361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Челябинский ГО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-45375" y="590574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876" y="6115110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9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МАОУ СОШ №____ </a:t>
            </a:r>
            <a:r>
              <a:rPr lang="ru-RU" sz="19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г.Челябинска</a:t>
            </a:r>
            <a:endParaRPr lang="ru-RU" sz="1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-33600" y="6477240"/>
            <a:ext cx="39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8150" y="4648260"/>
            <a:ext cx="3505200" cy="2104965"/>
          </a:xfrm>
          <a:prstGeom prst="rect">
            <a:avLst/>
          </a:prstGeom>
          <a:noFill/>
          <a:ln w="38100">
            <a:solidFill>
              <a:srgbClr val="D61A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9" t="23169"/>
          <a:stretch/>
        </p:blipFill>
        <p:spPr bwMode="auto">
          <a:xfrm>
            <a:off x="3981450" y="2781300"/>
            <a:ext cx="8191500" cy="37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542" y="2147254"/>
            <a:ext cx="2569029" cy="384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166" y="2162177"/>
            <a:ext cx="340995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ВЫПОЛНЕНИЕ ЗАДАНИЙ</a:t>
            </a:r>
            <a:endParaRPr lang="ru-RU" sz="19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922950" y="987425"/>
            <a:ext cx="5256000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87424"/>
            <a:ext cx="5086350" cy="587057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6" y="-201613"/>
            <a:ext cx="12201526" cy="132556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Отчет «</a:t>
            </a:r>
            <a:r>
              <a:rPr lang="ru-RU" sz="32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Сравнение отметок с отметками по журналу»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4" y="1009650"/>
            <a:ext cx="3819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ВПР 2021 МАТЕМАТИКА 5</a:t>
            </a:r>
            <a:endParaRPr lang="ru-RU" sz="2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6" y="1846175"/>
            <a:ext cx="47767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Предмет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Максимальный первичный балл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Дата</a:t>
            </a:r>
          </a:p>
          <a:p>
            <a:pPr algn="r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Группы участников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Челябинская область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Понизили (Отметка &lt;Отметка по журналу) %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Подтвердили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(Отметка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=Отметка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 журналу)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Повысили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(Отметка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&gt;Отметка </a:t>
            </a:r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 журналу) </a:t>
            </a:r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Всего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Челябинский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Понизили (Отметка &lt;Отметка по журналу) %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Подтвердили (Отметка =Отметка по журналу) %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Повысили (Отметка &gt;Отметка по журналу) %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Всего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МАОУ «СОШ №______ г. Челябинска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Понизили (Отметка &lt;Отметка по журналу) %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Подтвердили (Отметка =Отметка по журналу) %</a:t>
            </a:r>
          </a:p>
          <a:p>
            <a:pPr algn="r"/>
            <a:r>
              <a:rPr lang="ru-RU" sz="1600" dirty="0">
                <a:solidFill>
                  <a:schemeClr val="bg1"/>
                </a:solidFill>
                <a:latin typeface="Arial Narrow" panose="020B0606020202030204" pitchFamily="34" charset="0"/>
              </a:rPr>
              <a:t>Повысили (Отметка &gt;Отметка по журналу) %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Всего</a:t>
            </a:r>
          </a:p>
          <a:p>
            <a:pPr algn="r"/>
            <a:endParaRPr lang="ru-RU" sz="16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212431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-4764" y="239077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-1" y="262890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-1" y="310539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-4764" y="335304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-4764" y="360069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-16800" y="383881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-23814" y="407694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12542" y="1518604"/>
            <a:ext cx="4635683" cy="3847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922950" y="796925"/>
            <a:ext cx="5256000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74"/>
          <a:stretch/>
        </p:blipFill>
        <p:spPr bwMode="auto">
          <a:xfrm>
            <a:off x="5153024" y="1046320"/>
            <a:ext cx="4816475" cy="579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12541" y="1518603"/>
            <a:ext cx="463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СРАВНЕНИЕ ОТМЕТОК С ОТМЕТКАМИ ПО ЖУРНАЛУ</a:t>
            </a:r>
            <a:endParaRPr lang="ru-RU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-4762" y="432459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-9526" y="459105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-4763" y="482917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-4763" y="530566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-9526" y="555331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-9526" y="580096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-2512" y="603909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-9526" y="627721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-37686" y="6515100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-44700" y="6753225"/>
            <a:ext cx="511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02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7" y="1703254"/>
            <a:ext cx="10726399" cy="453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99" y="4345846"/>
            <a:ext cx="8023259" cy="177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725714"/>
            <a:ext cx="12192000" cy="10014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10"/>
          <p:cNvSpPr/>
          <p:nvPr/>
        </p:nvSpPr>
        <p:spPr>
          <a:xfrm>
            <a:off x="-19053" y="6493925"/>
            <a:ext cx="3551945" cy="409904"/>
          </a:xfrm>
          <a:custGeom>
            <a:avLst/>
            <a:gdLst>
              <a:gd name="connsiteX0" fmla="*/ 0 w 3142593"/>
              <a:gd name="connsiteY0" fmla="*/ 0 h 378373"/>
              <a:gd name="connsiteX1" fmla="*/ 3142593 w 3142593"/>
              <a:gd name="connsiteY1" fmla="*/ 0 h 378373"/>
              <a:gd name="connsiteX2" fmla="*/ 3142593 w 3142593"/>
              <a:gd name="connsiteY2" fmla="*/ 378373 h 378373"/>
              <a:gd name="connsiteX3" fmla="*/ 0 w 3142593"/>
              <a:gd name="connsiteY3" fmla="*/ 378373 h 378373"/>
              <a:gd name="connsiteX4" fmla="*/ 0 w 3142593"/>
              <a:gd name="connsiteY4" fmla="*/ 0 h 378373"/>
              <a:gd name="connsiteX0" fmla="*/ 0 w 3142593"/>
              <a:gd name="connsiteY0" fmla="*/ 0 h 388883"/>
              <a:gd name="connsiteX1" fmla="*/ 3142593 w 3142593"/>
              <a:gd name="connsiteY1" fmla="*/ 0 h 388883"/>
              <a:gd name="connsiteX2" fmla="*/ 3005959 w 3142593"/>
              <a:gd name="connsiteY2" fmla="*/ 388883 h 388883"/>
              <a:gd name="connsiteX3" fmla="*/ 0 w 3142593"/>
              <a:gd name="connsiteY3" fmla="*/ 378373 h 388883"/>
              <a:gd name="connsiteX4" fmla="*/ 0 w 3142593"/>
              <a:gd name="connsiteY4" fmla="*/ 0 h 388883"/>
              <a:gd name="connsiteX0" fmla="*/ 0 w 3111062"/>
              <a:gd name="connsiteY0" fmla="*/ 0 h 388883"/>
              <a:gd name="connsiteX1" fmla="*/ 3111062 w 3111062"/>
              <a:gd name="connsiteY1" fmla="*/ 0 h 388883"/>
              <a:gd name="connsiteX2" fmla="*/ 3005959 w 3111062"/>
              <a:gd name="connsiteY2" fmla="*/ 388883 h 388883"/>
              <a:gd name="connsiteX3" fmla="*/ 0 w 3111062"/>
              <a:gd name="connsiteY3" fmla="*/ 378373 h 388883"/>
              <a:gd name="connsiteX4" fmla="*/ 0 w 3111062"/>
              <a:gd name="connsiteY4" fmla="*/ 0 h 388883"/>
              <a:gd name="connsiteX0" fmla="*/ 0 w 3111062"/>
              <a:gd name="connsiteY0" fmla="*/ 0 h 399393"/>
              <a:gd name="connsiteX1" fmla="*/ 3111062 w 3111062"/>
              <a:gd name="connsiteY1" fmla="*/ 0 h 399393"/>
              <a:gd name="connsiteX2" fmla="*/ 2974428 w 3111062"/>
              <a:gd name="connsiteY2" fmla="*/ 399393 h 399393"/>
              <a:gd name="connsiteX3" fmla="*/ 0 w 3111062"/>
              <a:gd name="connsiteY3" fmla="*/ 378373 h 399393"/>
              <a:gd name="connsiteX4" fmla="*/ 0 w 3111062"/>
              <a:gd name="connsiteY4" fmla="*/ 0 h 399393"/>
              <a:gd name="connsiteX0" fmla="*/ 0 w 3111062"/>
              <a:gd name="connsiteY0" fmla="*/ 0 h 409904"/>
              <a:gd name="connsiteX1" fmla="*/ 3111062 w 3111062"/>
              <a:gd name="connsiteY1" fmla="*/ 0 h 409904"/>
              <a:gd name="connsiteX2" fmla="*/ 2974428 w 3111062"/>
              <a:gd name="connsiteY2" fmla="*/ 399393 h 409904"/>
              <a:gd name="connsiteX3" fmla="*/ 10510 w 3111062"/>
              <a:gd name="connsiteY3" fmla="*/ 409904 h 409904"/>
              <a:gd name="connsiteX4" fmla="*/ 0 w 3111062"/>
              <a:gd name="connsiteY4" fmla="*/ 0 h 40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062" h="409904">
                <a:moveTo>
                  <a:pt x="0" y="0"/>
                </a:moveTo>
                <a:lnTo>
                  <a:pt x="3111062" y="0"/>
                </a:lnTo>
                <a:lnTo>
                  <a:pt x="2974428" y="399393"/>
                </a:lnTo>
                <a:lnTo>
                  <a:pt x="10510" y="409904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7" name="Параллелограмм 11"/>
          <p:cNvSpPr/>
          <p:nvPr/>
        </p:nvSpPr>
        <p:spPr>
          <a:xfrm>
            <a:off x="3361443" y="6277249"/>
            <a:ext cx="9085458" cy="462137"/>
          </a:xfrm>
          <a:custGeom>
            <a:avLst/>
            <a:gdLst>
              <a:gd name="connsiteX0" fmla="*/ 0 w 9080939"/>
              <a:gd name="connsiteY0" fmla="*/ 451626 h 451626"/>
              <a:gd name="connsiteX1" fmla="*/ 163647 w 9080939"/>
              <a:gd name="connsiteY1" fmla="*/ 0 h 451626"/>
              <a:gd name="connsiteX2" fmla="*/ 9080939 w 9080939"/>
              <a:gd name="connsiteY2" fmla="*/ 0 h 451626"/>
              <a:gd name="connsiteX3" fmla="*/ 8917292 w 9080939"/>
              <a:gd name="connsiteY3" fmla="*/ 451626 h 451626"/>
              <a:gd name="connsiteX4" fmla="*/ 0 w 9080939"/>
              <a:gd name="connsiteY4" fmla="*/ 451626 h 451626"/>
              <a:gd name="connsiteX0" fmla="*/ 0 w 9085458"/>
              <a:gd name="connsiteY0" fmla="*/ 451626 h 462137"/>
              <a:gd name="connsiteX1" fmla="*/ 163647 w 9085458"/>
              <a:gd name="connsiteY1" fmla="*/ 0 h 462137"/>
              <a:gd name="connsiteX2" fmla="*/ 9080939 w 9085458"/>
              <a:gd name="connsiteY2" fmla="*/ 0 h 462137"/>
              <a:gd name="connsiteX3" fmla="*/ 9085458 w 9085458"/>
              <a:gd name="connsiteY3" fmla="*/ 462137 h 462137"/>
              <a:gd name="connsiteX4" fmla="*/ 0 w 9085458"/>
              <a:gd name="connsiteY4" fmla="*/ 451626 h 4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458" h="462137">
                <a:moveTo>
                  <a:pt x="0" y="451626"/>
                </a:moveTo>
                <a:lnTo>
                  <a:pt x="163647" y="0"/>
                </a:lnTo>
                <a:lnTo>
                  <a:pt x="9080939" y="0"/>
                </a:lnTo>
                <a:cubicBezTo>
                  <a:pt x="9082445" y="154046"/>
                  <a:pt x="9083952" y="308091"/>
                  <a:pt x="9085458" y="462137"/>
                </a:cubicBezTo>
                <a:lnTo>
                  <a:pt x="0" y="451626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96618" y="582857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525252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1944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ПИСЬМО РОСОБРНАДЗОРА ОТ 16.03.2018 № 05-71</a:t>
            </a:r>
            <a:endParaRPr lang="ru-RU" sz="2200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821A9B21-019D-4FE3-BF83-6669665EC3D8}" type="slidenum">
              <a:rPr lang="ru-RU" smtClean="0">
                <a:latin typeface="Arial Narrow" pitchFamily="34" charset="0"/>
              </a:rPr>
              <a:pPr/>
              <a:t>22</a:t>
            </a:fld>
            <a:endParaRPr lang="ru-RU">
              <a:latin typeface="Arial Narrow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0" y="734004"/>
            <a:ext cx="6696000" cy="0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3" y="555625"/>
            <a:ext cx="11972853" cy="1325563"/>
          </a:xfrm>
        </p:spPr>
        <p:txBody>
          <a:bodyPr>
            <a:noAutofit/>
          </a:bodyPr>
          <a:lstStyle/>
          <a:p>
            <a:pPr algn="r"/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 направлении рекомендаций </a:t>
            </a:r>
            <a:r>
              <a:rPr lang="ru-RU" sz="26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объективности оценки образовательных результатов»</a:t>
            </a:r>
          </a:p>
        </p:txBody>
      </p:sp>
    </p:spTree>
    <p:extLst>
      <p:ext uri="{BB962C8B-B14F-4D97-AF65-F5344CB8AC3E}">
        <p14:creationId xmlns:p14="http://schemas.microsoft.com/office/powerpoint/2010/main" val="320929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7400" y="63741"/>
            <a:ext cx="11385550" cy="523218"/>
          </a:xfrm>
          <a:prstGeom prst="rect">
            <a:avLst/>
          </a:prstGeom>
          <a:solidFill>
            <a:schemeClr val="bg1"/>
          </a:solidFill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Подходы </a:t>
            </a:r>
            <a:r>
              <a:rPr lang="ru-RU" sz="2800" dirty="0">
                <a:solidFill>
                  <a:srgbClr val="0070C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повышения объективности оценки образовательных результатов</a:t>
            </a:r>
            <a:endParaRPr lang="ru-RU" sz="2800" dirty="0">
              <a:solidFill>
                <a:srgbClr val="0070C0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2433347" y="755064"/>
            <a:ext cx="9684000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12"/>
          <p:cNvSpPr/>
          <p:nvPr/>
        </p:nvSpPr>
        <p:spPr>
          <a:xfrm>
            <a:off x="-1" y="798419"/>
            <a:ext cx="3857625" cy="566429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2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五边形 13"/>
          <p:cNvSpPr/>
          <p:nvPr/>
        </p:nvSpPr>
        <p:spPr>
          <a:xfrm flipH="1">
            <a:off x="2716932" y="4251208"/>
            <a:ext cx="9988509" cy="3013192"/>
          </a:xfrm>
          <a:prstGeom prst="homePlate">
            <a:avLst/>
          </a:prstGeom>
          <a:solidFill>
            <a:schemeClr val="bg1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矩形 14"/>
          <p:cNvSpPr/>
          <p:nvPr/>
        </p:nvSpPr>
        <p:spPr>
          <a:xfrm rot="2700000">
            <a:off x="3444186" y="5072825"/>
            <a:ext cx="1373804" cy="1373804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457200" y="719987"/>
            <a:ext cx="457200" cy="6365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370883" y="1053599"/>
            <a:ext cx="1885684" cy="637612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/>
          <a:p>
            <a:pPr marL="144000" indent="-171450">
              <a:buFont typeface="Wingdings" panose="05000000000000000000" pitchFamily="2" charset="2"/>
              <a:buChar char="Ø"/>
            </a:pPr>
            <a:r>
              <a:rPr lang="ru-RU" altLang="zh-CN" sz="3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itchFamily="34" charset="-122"/>
                <a:cs typeface="Arial" pitchFamily="34" charset="0"/>
                <a:sym typeface="+mn-lt"/>
              </a:rPr>
              <a:t>  </a:t>
            </a:r>
            <a:endParaRPr lang="zh-CN" altLang="en-US" sz="3600" b="1" dirty="0">
              <a:solidFill>
                <a:srgbClr val="0070C0"/>
              </a:solidFill>
              <a:latin typeface="Arial Narrow" panose="020B0606020202030204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88222" y="1393567"/>
            <a:ext cx="8836317" cy="760723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Обеспечение объективности образовательных результатов </a:t>
            </a:r>
            <a:endParaRPr lang="ru-RU" sz="2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200" dirty="0" smtClean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рамках конкретной оценочной процедуры в ОО</a:t>
            </a:r>
          </a:p>
        </p:txBody>
      </p:sp>
      <p:cxnSp>
        <p:nvCxnSpPr>
          <p:cNvPr id="45" name="直接连接符 22"/>
          <p:cNvCxnSpPr/>
          <p:nvPr/>
        </p:nvCxnSpPr>
        <p:spPr>
          <a:xfrm>
            <a:off x="4853427" y="1393566"/>
            <a:ext cx="2803912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355699" y="2252222"/>
            <a:ext cx="1885684" cy="637612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/>
          <a:p>
            <a:pPr marL="144000" indent="-171450">
              <a:buFont typeface="Wingdings" panose="05000000000000000000" pitchFamily="2" charset="2"/>
              <a:buChar char="Ø"/>
            </a:pPr>
            <a:r>
              <a:rPr lang="ru-RU" altLang="zh-CN" sz="3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itchFamily="34" charset="-122"/>
                <a:cs typeface="Arial" pitchFamily="34" charset="0"/>
                <a:sym typeface="+mn-lt"/>
              </a:rPr>
              <a:t>  </a:t>
            </a:r>
            <a:endParaRPr lang="zh-CN" altLang="en-US" sz="3600" b="1" dirty="0">
              <a:solidFill>
                <a:srgbClr val="0070C0"/>
              </a:solidFill>
              <a:latin typeface="Arial Narrow" panose="020B0606020202030204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73038" y="2592190"/>
            <a:ext cx="8706812" cy="422169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Профилактическая работа с ОО с необъективными результатами</a:t>
            </a:r>
          </a:p>
        </p:txBody>
      </p:sp>
      <p:cxnSp>
        <p:nvCxnSpPr>
          <p:cNvPr id="48" name="直接连接符 25"/>
          <p:cNvCxnSpPr/>
          <p:nvPr/>
        </p:nvCxnSpPr>
        <p:spPr>
          <a:xfrm>
            <a:off x="4838243" y="2592190"/>
            <a:ext cx="2803912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340515" y="3325183"/>
            <a:ext cx="1885684" cy="637612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/>
          <a:p>
            <a:pPr marL="144000" indent="-171450">
              <a:buFont typeface="Wingdings" panose="05000000000000000000" pitchFamily="2" charset="2"/>
              <a:buChar char="Ø"/>
            </a:pPr>
            <a:r>
              <a:rPr lang="ru-RU" altLang="zh-CN" sz="36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itchFamily="34" charset="-122"/>
                <a:cs typeface="Arial" pitchFamily="34" charset="0"/>
                <a:sym typeface="+mn-lt"/>
              </a:rPr>
              <a:t>  </a:t>
            </a:r>
            <a:endParaRPr lang="zh-CN" altLang="en-US" sz="3600" b="1" dirty="0">
              <a:solidFill>
                <a:srgbClr val="0070C0"/>
              </a:solidFill>
              <a:latin typeface="Arial Narrow" panose="020B0606020202030204" pitchFamily="34" charset="0"/>
              <a:ea typeface="微软雅黑" pitchFamily="34" charset="-122"/>
              <a:cs typeface="Arial" pitchFamily="34" charset="0"/>
              <a:sym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57852" y="3665151"/>
            <a:ext cx="7387865" cy="1099277"/>
          </a:xfrm>
          <a:prstGeom prst="rect">
            <a:avLst/>
          </a:prstGeom>
          <a:noFill/>
        </p:spPr>
        <p:txBody>
          <a:bodyPr wrap="square" lIns="82808" tIns="41403" rIns="82808" bIns="41403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sz="2200" dirty="0">
                <a:solidFill>
                  <a:schemeClr val="tx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Формирование у участников образовательных отношений позитивного отношения к объективной оценке образовательных результатов</a:t>
            </a:r>
          </a:p>
        </p:txBody>
      </p:sp>
      <p:cxnSp>
        <p:nvCxnSpPr>
          <p:cNvPr id="51" name="直接连接符 28"/>
          <p:cNvCxnSpPr/>
          <p:nvPr/>
        </p:nvCxnSpPr>
        <p:spPr>
          <a:xfrm>
            <a:off x="4823058" y="3665151"/>
            <a:ext cx="2803912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2398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" t="13389" r="86708" b="64575"/>
          <a:stretch/>
        </p:blipFill>
        <p:spPr bwMode="auto">
          <a:xfrm>
            <a:off x="409708" y="6417"/>
            <a:ext cx="2295391" cy="166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33620" r="19444" b="19270"/>
          <a:stretch/>
        </p:blipFill>
        <p:spPr bwMode="auto">
          <a:xfrm>
            <a:off x="512537" y="2066924"/>
            <a:ext cx="11176000" cy="471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6722510" y="6416"/>
            <a:ext cx="5469489" cy="6670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39998" y="747195"/>
            <a:ext cx="3426182" cy="705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6741560" y="673502"/>
            <a:ext cx="5469489" cy="5225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722511" y="681890"/>
            <a:ext cx="53222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arn-CL" sz="2200" dirty="0">
                <a:latin typeface="Arial Narrow" panose="020B0606020202030204" pitchFamily="34" charset="0"/>
              </a:rPr>
              <a:t>https://fioco.ru/</a:t>
            </a:r>
            <a:r>
              <a:rPr lang="ru-RU" sz="2200" dirty="0">
                <a:latin typeface="Arial Narrow" panose="020B0606020202030204" pitchFamily="34" charset="0"/>
              </a:rPr>
              <a:t>научно-методические-материалы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6786" y="4438376"/>
            <a:ext cx="3540390" cy="2442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3206423" y="1567665"/>
            <a:ext cx="6177232" cy="5225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206423" y="1673224"/>
            <a:ext cx="6177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НАУЧНО-МЕТОДИЧЕСКИЕ МАТЕРИАЛЫ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7903" y="955348"/>
            <a:ext cx="6038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anose="020B0606020202030204" pitchFamily="34" charset="0"/>
              </a:rPr>
              <a:t>НАЧАЛЬНЫЙ  СПИСОК  </a:t>
            </a:r>
            <a:r>
              <a:rPr lang="ru-RU" sz="3600" dirty="0" smtClean="0">
                <a:solidFill>
                  <a:srgbClr val="0964A5"/>
                </a:solidFill>
                <a:latin typeface="Arial Narrow" panose="020B0606020202030204" pitchFamily="34" charset="0"/>
              </a:rPr>
              <a:t>ШНОР</a:t>
            </a:r>
            <a:endParaRPr lang="ru-RU" sz="3600" dirty="0">
              <a:solidFill>
                <a:srgbClr val="0964A5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121616" y="1716857"/>
            <a:ext cx="11504425" cy="0"/>
          </a:xfrm>
          <a:prstGeom prst="line">
            <a:avLst/>
          </a:prstGeom>
          <a:ln>
            <a:solidFill>
              <a:srgbClr val="0964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stomShape 5"/>
          <p:cNvSpPr/>
          <p:nvPr/>
        </p:nvSpPr>
        <p:spPr>
          <a:xfrm>
            <a:off x="1473896" y="1703787"/>
            <a:ext cx="261072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/>
          </a:p>
        </p:txBody>
      </p:sp>
      <p:sp>
        <p:nvSpPr>
          <p:cNvPr id="8" name="CustomShape 6"/>
          <p:cNvSpPr/>
          <p:nvPr/>
        </p:nvSpPr>
        <p:spPr>
          <a:xfrm>
            <a:off x="3862541" y="2119460"/>
            <a:ext cx="2772720" cy="31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2000" b="0" strike="noStrike" spc="-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121616" y="1716698"/>
            <a:ext cx="0" cy="5654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94755" y="2152571"/>
            <a:ext cx="288000" cy="2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3731" y="2007508"/>
            <a:ext cx="911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ОО, в которых не менее чем по двум оценочным процедурам в предыдущем учебном году были зафиксированы низкие результаты</a:t>
            </a:r>
          </a:p>
        </p:txBody>
      </p:sp>
      <p:sp>
        <p:nvSpPr>
          <p:cNvPr id="15" name="Овал 14"/>
          <p:cNvSpPr/>
          <p:nvPr/>
        </p:nvSpPr>
        <p:spPr>
          <a:xfrm>
            <a:off x="994755" y="3337157"/>
            <a:ext cx="288000" cy="2868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26701" y="3278128"/>
            <a:ext cx="911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ОО, в которых хотя бы по одной оценочной процедуре в каждом из двух предыдущих учебных годов были зафиксированы низкие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результаты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544164"/>
            <a:ext cx="12192000" cy="231383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9810" y="0"/>
            <a:ext cx="12201810" cy="2537316"/>
          </a:xfrm>
          <a:prstGeom prst="rect">
            <a:avLst/>
          </a:prstGeom>
          <a:solidFill>
            <a:srgbClr val="0070C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C3AD1-1E60-4BF4-96EC-AB910FAA24E4}" type="slidenum">
              <a:rPr lang="vi-VN" smtClean="0"/>
              <a:pPr/>
              <a:t>26</a:t>
            </a:fld>
            <a:endParaRPr lang="vi-VN"/>
          </a:p>
        </p:txBody>
      </p:sp>
      <p:sp>
        <p:nvSpPr>
          <p:cNvPr id="15" name="CustomShape 16"/>
          <p:cNvSpPr/>
          <p:nvPr/>
        </p:nvSpPr>
        <p:spPr>
          <a:xfrm>
            <a:off x="8022535" y="5995406"/>
            <a:ext cx="4423465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математике (базовой и профильной) </a:t>
            </a:r>
            <a:endParaRPr lang="ru-RU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русскому языку.</a:t>
            </a:r>
          </a:p>
        </p:txBody>
      </p:sp>
      <p:sp>
        <p:nvSpPr>
          <p:cNvPr id="16" name="CustomShape 17"/>
          <p:cNvSpPr/>
          <p:nvPr/>
        </p:nvSpPr>
        <p:spPr>
          <a:xfrm>
            <a:off x="2876670" y="5995406"/>
            <a:ext cx="421293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русскому языку (5, 6 класс)</a:t>
            </a:r>
          </a:p>
        </p:txBody>
      </p:sp>
      <p:pic>
        <p:nvPicPr>
          <p:cNvPr id="27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23" y="2002106"/>
            <a:ext cx="3070427" cy="1900948"/>
          </a:xfrm>
          <a:prstGeom prst="rect">
            <a:avLst/>
          </a:prstGeom>
          <a:ln>
            <a:noFill/>
          </a:ln>
        </p:spPr>
      </p:pic>
      <p:sp>
        <p:nvSpPr>
          <p:cNvPr id="28" name="CustomShape 12"/>
          <p:cNvSpPr/>
          <p:nvPr/>
        </p:nvSpPr>
        <p:spPr>
          <a:xfrm>
            <a:off x="6362515" y="1881047"/>
            <a:ext cx="2443329" cy="6707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880" rIns="90000" bIns="45000" anchor="ctr"/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/>
              </a:solidFill>
            </a:endParaRPr>
          </a:p>
        </p:txBody>
      </p:sp>
      <p:pic>
        <p:nvPicPr>
          <p:cNvPr id="29" name="Рисунок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118" y="1983055"/>
            <a:ext cx="2880000" cy="1919999"/>
          </a:xfrm>
          <a:prstGeom prst="rect">
            <a:avLst/>
          </a:prstGeom>
          <a:ln>
            <a:noFill/>
          </a:ln>
        </p:spPr>
      </p:pic>
      <p:sp>
        <p:nvSpPr>
          <p:cNvPr id="30" name="CustomShape 13"/>
          <p:cNvSpPr/>
          <p:nvPr/>
        </p:nvSpPr>
        <p:spPr>
          <a:xfrm>
            <a:off x="3433102" y="3330434"/>
            <a:ext cx="2456899" cy="675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880" rIns="90000" bIns="45000" anchor="ctr"/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/>
              </a:solidFill>
            </a:endParaRPr>
          </a:p>
        </p:txBody>
      </p:sp>
      <p:pic>
        <p:nvPicPr>
          <p:cNvPr id="38" name="Рисунок 4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983055"/>
            <a:ext cx="3073261" cy="1919999"/>
          </a:xfrm>
          <a:prstGeom prst="rect">
            <a:avLst/>
          </a:prstGeom>
          <a:ln>
            <a:noFill/>
          </a:ln>
        </p:spPr>
      </p:pic>
      <p:sp>
        <p:nvSpPr>
          <p:cNvPr id="39" name="CustomShape 23"/>
          <p:cNvSpPr/>
          <p:nvPr/>
        </p:nvSpPr>
        <p:spPr>
          <a:xfrm>
            <a:off x="1414963" y="3287942"/>
            <a:ext cx="2466864" cy="7179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880" rIns="90000" bIns="45000" anchor="ctr"/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/>
              </a:solidFill>
            </a:endParaRPr>
          </a:p>
        </p:txBody>
      </p:sp>
      <p:pic>
        <p:nvPicPr>
          <p:cNvPr id="47" name="Рисунок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2"/>
          <a:stretch/>
        </p:blipFill>
        <p:spPr>
          <a:xfrm>
            <a:off x="9239250" y="2020888"/>
            <a:ext cx="2895600" cy="1882166"/>
          </a:xfrm>
          <a:prstGeom prst="rect">
            <a:avLst/>
          </a:prstGeom>
          <a:ln>
            <a:noFill/>
          </a:ln>
        </p:spPr>
      </p:pic>
      <p:sp>
        <p:nvSpPr>
          <p:cNvPr id="48" name="CustomShape 25"/>
          <p:cNvSpPr/>
          <p:nvPr/>
        </p:nvSpPr>
        <p:spPr>
          <a:xfrm>
            <a:off x="9319056" y="1938365"/>
            <a:ext cx="2372550" cy="7278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1880" rIns="90000" bIns="45000" anchor="ctr"/>
          <a:lstStyle/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chemeClr val="bg1"/>
              </a:solidFill>
            </a:endParaRPr>
          </a:p>
        </p:txBody>
      </p:sp>
      <p:sp>
        <p:nvSpPr>
          <p:cNvPr id="14" name="CustomShape 15"/>
          <p:cNvSpPr/>
          <p:nvPr/>
        </p:nvSpPr>
        <p:spPr>
          <a:xfrm>
            <a:off x="1779681" y="4922373"/>
            <a:ext cx="2942761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latin typeface="Arial Narrow" panose="020B0606020202030204" pitchFamily="34" charset="0"/>
                <a:cs typeface="Times New Roman" panose="02020603050405020304" pitchFamily="18" charset="0"/>
              </a:rPr>
              <a:t>математике (5, 6 класс)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r="6902" b="29778"/>
          <a:stretch/>
        </p:blipFill>
        <p:spPr>
          <a:xfrm>
            <a:off x="1179436" y="5676901"/>
            <a:ext cx="1704219" cy="756000"/>
          </a:xfrm>
          <a:prstGeom prst="rect">
            <a:avLst/>
          </a:prstGeom>
        </p:spPr>
      </p:pic>
      <p:grpSp>
        <p:nvGrpSpPr>
          <p:cNvPr id="58" name="Группа 57"/>
          <p:cNvGrpSpPr/>
          <p:nvPr/>
        </p:nvGrpSpPr>
        <p:grpSpPr>
          <a:xfrm>
            <a:off x="6076843" y="4362450"/>
            <a:ext cx="4822296" cy="964710"/>
            <a:chOff x="287221" y="5657356"/>
            <a:chExt cx="5196640" cy="964710"/>
          </a:xfrm>
        </p:grpSpPr>
        <p:sp>
          <p:nvSpPr>
            <p:cNvPr id="18" name="CustomShape 19"/>
            <p:cNvSpPr/>
            <p:nvPr/>
          </p:nvSpPr>
          <p:spPr>
            <a:xfrm>
              <a:off x="1266495" y="6099374"/>
              <a:ext cx="4217366" cy="52269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r>
                <a:rPr lang="ru-RU" dirty="0" smtClean="0">
                  <a:latin typeface="Arial Narrow" panose="020B0606020202030204" pitchFamily="34" charset="0"/>
                  <a:cs typeface="Times New Roman" panose="02020603050405020304" pitchFamily="18" charset="0"/>
                </a:rPr>
                <a:t>по </a:t>
              </a:r>
              <a:r>
                <a:rPr lang="ru-RU" dirty="0">
                  <a:latin typeface="Arial Narrow" panose="020B0606020202030204" pitchFamily="34" charset="0"/>
                  <a:cs typeface="Times New Roman" panose="02020603050405020304" pitchFamily="18" charset="0"/>
                </a:rPr>
                <a:t>математике и по русскому языку</a:t>
              </a:r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21" y="5657356"/>
              <a:ext cx="1036395" cy="756000"/>
            </a:xfrm>
            <a:prstGeom prst="rect">
              <a:avLst/>
            </a:prstGeom>
          </p:spPr>
        </p:pic>
      </p:grpSp>
      <p:sp>
        <p:nvSpPr>
          <p:cNvPr id="63" name="Прямоугольник 62"/>
          <p:cNvSpPr/>
          <p:nvPr/>
        </p:nvSpPr>
        <p:spPr>
          <a:xfrm>
            <a:off x="0" y="3984754"/>
            <a:ext cx="12183027" cy="1425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C5C5C"/>
              </a:solidFill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2236473" y="4127338"/>
            <a:ext cx="0" cy="709183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4788596" y="4135525"/>
            <a:ext cx="0" cy="177594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10839276" y="4118916"/>
            <a:ext cx="0" cy="1775947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811077" y="4160021"/>
            <a:ext cx="0" cy="709183"/>
          </a:xfrm>
          <a:prstGeom prst="straightConnector1">
            <a:avLst/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Заголовок 1"/>
          <p:cNvSpPr txBox="1">
            <a:spLocks/>
          </p:cNvSpPr>
          <p:nvPr/>
        </p:nvSpPr>
        <p:spPr>
          <a:xfrm>
            <a:off x="838201" y="7556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анализа используются: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Объект 2"/>
          <p:cNvSpPr txBox="1">
            <a:spLocks/>
          </p:cNvSpPr>
          <p:nvPr/>
        </p:nvSpPr>
        <p:spPr>
          <a:xfrm>
            <a:off x="632201" y="-42260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edu-mipt.ru/images/Potential/KursMoscow/e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55" y="6037089"/>
            <a:ext cx="1366516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23" r="6902" b="29778"/>
          <a:stretch/>
        </p:blipFill>
        <p:spPr>
          <a:xfrm>
            <a:off x="131686" y="4562016"/>
            <a:ext cx="170421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>
          <a:xfrm>
            <a:off x="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Блок-схема: данные 4"/>
          <p:cNvSpPr/>
          <p:nvPr/>
        </p:nvSpPr>
        <p:spPr>
          <a:xfrm>
            <a:off x="-289794" y="-2311"/>
            <a:ext cx="10250130" cy="6858001"/>
          </a:xfrm>
          <a:prstGeom prst="flowChartInputOut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3975" y="1813644"/>
            <a:ext cx="1784184" cy="21205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264099" y="2217912"/>
            <a:ext cx="291639" cy="1652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8814" y="3686610"/>
            <a:ext cx="443570" cy="4916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59919" y="1617173"/>
            <a:ext cx="555522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758514" y="2032224"/>
            <a:ext cx="180000" cy="18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28"/>
          <p:cNvSpPr/>
          <p:nvPr/>
        </p:nvSpPr>
        <p:spPr>
          <a:xfrm>
            <a:off x="8309779" y="5430983"/>
            <a:ext cx="623320" cy="1427020"/>
          </a:xfrm>
          <a:prstGeom prst="parallelogram">
            <a:avLst>
              <a:gd name="adj" fmla="val 659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араллелограмм 29"/>
          <p:cNvSpPr/>
          <p:nvPr/>
        </p:nvSpPr>
        <p:spPr>
          <a:xfrm>
            <a:off x="1157240" y="-1"/>
            <a:ext cx="664029" cy="1464431"/>
          </a:xfrm>
          <a:prstGeom prst="parallelogram">
            <a:avLst>
              <a:gd name="adj" fmla="val 6329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89303" y="6492875"/>
            <a:ext cx="2743200" cy="365125"/>
          </a:xfrm>
        </p:spPr>
        <p:txBody>
          <a:bodyPr/>
          <a:lstStyle/>
          <a:p>
            <a:fld id="{3E32A5B6-1AF2-4B9C-864C-F69A65D005A7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28" name="Параллелограмм 27"/>
          <p:cNvSpPr/>
          <p:nvPr/>
        </p:nvSpPr>
        <p:spPr>
          <a:xfrm>
            <a:off x="7810414" y="3426691"/>
            <a:ext cx="1282827" cy="3431311"/>
          </a:xfrm>
          <a:prstGeom prst="parallelogram">
            <a:avLst>
              <a:gd name="adj" fmla="val 78125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58800" y="4571934"/>
            <a:ext cx="7553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sz="1600" b="1" dirty="0" smtClean="0">
                <a:solidFill>
                  <a:srgbClr val="C00000"/>
                </a:solidFill>
              </a:rPr>
              <a:t>Мачинская Светлана Викторовна,</a:t>
            </a:r>
            <a:endParaRPr lang="ru-RU" dirty="0">
              <a:solidFill>
                <a:srgbClr val="C00000"/>
              </a:solidFill>
            </a:endParaRPr>
          </a:p>
          <a:p>
            <a:pPr algn="r"/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МБУ ДПО «Центр развития  образования  </a:t>
            </a:r>
            <a:r>
              <a:rPr lang="ru-RU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</a:t>
            </a:r>
            <a:r>
              <a:rPr lang="ru-RU" sz="1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Челябинска»</a:t>
            </a:r>
            <a:r>
              <a:rPr lang="ru-RU" sz="1600" dirty="0" smtClean="0"/>
              <a:t>, </a:t>
            </a:r>
          </a:p>
          <a:p>
            <a:pPr algn="r">
              <a:spcBef>
                <a:spcPts val="0"/>
              </a:spcBef>
            </a:pPr>
            <a:r>
              <a:rPr lang="ru-RU" sz="1600" dirty="0"/>
              <a:t>п</a:t>
            </a:r>
            <a:r>
              <a:rPr lang="ru-RU" sz="1600" dirty="0" smtClean="0"/>
              <a:t>очетный работник сферы общего образования РФ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870262" y="2270785"/>
            <a:ext cx="7032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Narrow" panose="020B0606020202030204" pitchFamily="34" charset="0"/>
              </a:rPr>
              <a:t>МУНИЦИПАЛЬНАЯ МЕТОДИЧЕСКАЯ КОМАНДА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КАК МЕХАНИЗМ АДРЕСНОЙ ПОДДЕРЖКИ ДОСТИЖЕНИЯ ВЫСОКОГО КАЧЕСТВА ОБРАЗОВАНИЯ </a:t>
            </a:r>
          </a:p>
          <a:p>
            <a:r>
              <a:rPr lang="ru-RU" sz="2400" dirty="0" smtClean="0">
                <a:latin typeface="Arial Narrow" panose="020B0606020202030204" pitchFamily="34" charset="0"/>
              </a:rPr>
              <a:t>НА ИНСТИТУЦИОНАЛЬНОМ УРОВНЕ 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0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38" t="12649" r="2738" b="72343"/>
          <a:stretch>
            <a:fillRect/>
          </a:stretch>
        </p:blipFill>
        <p:spPr bwMode="auto">
          <a:xfrm>
            <a:off x="290286" y="261258"/>
            <a:ext cx="11654971" cy="14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738" t="61353" r="2738" b="4613"/>
          <a:stretch>
            <a:fillRect/>
          </a:stretch>
        </p:blipFill>
        <p:spPr bwMode="auto">
          <a:xfrm>
            <a:off x="275773" y="1944914"/>
            <a:ext cx="11654971" cy="3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257327" y="3264061"/>
            <a:ext cx="4734045" cy="283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560128" y="5011056"/>
            <a:ext cx="5631871" cy="168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32900" y="3302000"/>
            <a:ext cx="29591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МОНИТОРИНГИ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435" y="2307618"/>
            <a:ext cx="1093494" cy="438528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6709" y="2369820"/>
            <a:ext cx="1093494" cy="410717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6709" y="3316379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726" y="2337479"/>
            <a:ext cx="6930574" cy="296462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Мониторинги </a:t>
            </a:r>
            <a:r>
              <a:rPr lang="ru-RU" sz="2000" dirty="0">
                <a:latin typeface="Arial Narrow" pitchFamily="34" charset="0"/>
              </a:rPr>
              <a:t>ФГОС </a:t>
            </a:r>
            <a:r>
              <a:rPr lang="ru-RU" sz="2000" dirty="0" smtClean="0">
                <a:latin typeface="Arial Narrow" pitchFamily="34" charset="0"/>
              </a:rPr>
              <a:t>ОО,  ФГОС ОВЗ, ФГОС ДО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Мониторинг качества результатов обучения в системе </a:t>
            </a:r>
            <a:endParaRPr lang="ru-RU" sz="2000" dirty="0" smtClean="0">
              <a:latin typeface="Arial Narrow" pitchFamily="34" charset="0"/>
            </a:endParaRP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общего </a:t>
            </a:r>
            <a:r>
              <a:rPr lang="ru-RU" sz="2000" dirty="0">
                <a:latin typeface="Arial Narrow" pitchFamily="34" charset="0"/>
              </a:rPr>
              <a:t>образования Челябинской области (АИС УКОО</a:t>
            </a:r>
            <a:r>
              <a:rPr lang="ru-RU" sz="2000" dirty="0" smtClean="0">
                <a:latin typeface="Arial Narrow" pitchFamily="34" charset="0"/>
              </a:rPr>
              <a:t>)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Мониторинг состояния </a:t>
            </a:r>
            <a:r>
              <a:rPr lang="ru-RU" sz="2000" dirty="0" smtClean="0">
                <a:latin typeface="Arial Narrow" pitchFamily="34" charset="0"/>
              </a:rPr>
              <a:t>библиотек</a:t>
            </a:r>
            <a:endParaRPr lang="ru-RU" sz="2000" dirty="0">
              <a:latin typeface="Arial Narrow" pitchFamily="34" charset="0"/>
            </a:endParaRP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Мониторинг обеспечения объективности процедур оценки качества образования и </a:t>
            </a:r>
            <a:r>
              <a:rPr lang="ru-RU" sz="2000" dirty="0" smtClean="0">
                <a:latin typeface="Arial Narrow" pitchFamily="34" charset="0"/>
              </a:rPr>
              <a:t>олимпиад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>
                <a:latin typeface="Arial Narrow" pitchFamily="34" charset="0"/>
              </a:rPr>
              <a:t>Мониторинг состояния функциональной </a:t>
            </a:r>
            <a:r>
              <a:rPr lang="ru-RU" sz="2000" dirty="0" smtClean="0">
                <a:latin typeface="Arial Narrow" pitchFamily="34" charset="0"/>
              </a:rPr>
              <a:t>грамотности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Мониторинг </a:t>
            </a:r>
            <a:r>
              <a:rPr lang="ru-RU" sz="2000" dirty="0">
                <a:latin typeface="Arial Narrow" pitchFamily="34" charset="0"/>
              </a:rPr>
              <a:t>мер по профилактике </a:t>
            </a:r>
            <a:r>
              <a:rPr lang="ru-RU" sz="2000" dirty="0" err="1">
                <a:latin typeface="Arial Narrow" pitchFamily="34" charset="0"/>
              </a:rPr>
              <a:t>необучения</a:t>
            </a:r>
            <a:r>
              <a:rPr lang="ru-RU" sz="2000" dirty="0">
                <a:latin typeface="Arial Narrow" pitchFamily="34" charset="0"/>
              </a:rPr>
              <a:t>, безнадзорности и правонарушений </a:t>
            </a:r>
            <a:r>
              <a:rPr lang="ru-RU" sz="2000" dirty="0" smtClean="0">
                <a:latin typeface="Arial Narrow" pitchFamily="34" charset="0"/>
              </a:rPr>
              <a:t>несовершеннолетних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Мониторинги по проведению </a:t>
            </a:r>
          </a:p>
          <a:p>
            <a:pPr marL="0" indent="0">
              <a:lnSpc>
                <a:spcPts val="29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 Narrow" pitchFamily="34" charset="0"/>
              </a:rPr>
              <a:t>межведомственных акций «Подросток», «Дети улиц» и пр.</a:t>
            </a:r>
            <a:endParaRPr lang="ru-RU" sz="2000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52878" y="1534733"/>
            <a:ext cx="1093494" cy="218092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176152" y="1445953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176152" y="2543493"/>
            <a:ext cx="1093494" cy="73861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59286" t="28149" b="50653"/>
          <a:stretch>
            <a:fillRect/>
          </a:stretch>
        </p:blipFill>
        <p:spPr bwMode="auto">
          <a:xfrm>
            <a:off x="7228114" y="1364343"/>
            <a:ext cx="4963886" cy="200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192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204" y="1260693"/>
            <a:ext cx="11252201" cy="4351338"/>
          </a:xfrm>
        </p:spPr>
        <p:txBody>
          <a:bodyPr>
            <a:noAutofit/>
          </a:bodyPr>
          <a:lstStyle/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Проектное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мышление как компонент проектной </a:t>
            </a: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культуры </a:t>
            </a:r>
            <a:endParaRPr lang="ru-RU" sz="1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Цифровая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образовательная среда: новые возможности в профессиональной деятельности </a:t>
            </a: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педагога</a:t>
            </a:r>
            <a:endParaRPr lang="ru-RU" sz="1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Компетентностные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задания по математике в контрольно-измерительных материалах Всероссийских проверочных работ </a:t>
            </a:r>
            <a:endParaRPr lang="ru-RU" sz="18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государственной итоговой аттестации </a:t>
            </a: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Геометрия: от простого к сложному. Направленность: социально-педагогическая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Актуальные вопросы подготовки к ОГЭ/Математика. Направленность: социально-педагогическая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Приемы формирования математической грамотности учащихся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Система оценки качества образования в общеобразовательных организациях: практика международных исследований качества подготовки обучающихся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Формирование функциональной грамотности обучающихся в условиях реализации ФГОС: современные вызовы </a:t>
            </a:r>
            <a:endParaRPr lang="ru-RU" sz="1800" dirty="0" smtClean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эффективные практики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soft-skills навыков у детей дошкольного возраста в образовательном процессе </a:t>
            </a:r>
            <a:r>
              <a:rPr lang="ru-RU" sz="1800" dirty="0" smtClean="0">
                <a:latin typeface="Arial Narrow" pitchFamily="34" charset="0"/>
                <a:cs typeface="Times New Roman" panose="02020603050405020304" pitchFamily="18" charset="0"/>
              </a:rPr>
              <a:t>ДОО </a:t>
            </a:r>
            <a:endParaRPr lang="ru-RU" sz="1800" dirty="0">
              <a:latin typeface="Arial Narrow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Медиативный подход при разрешении конфликтов в образовательной среде. Школьные службы примирения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Программа воспитания «Совершенствование основных образовательных программ начального/основного/среднего общего образования: разработка и реализация программ воспитания» </a:t>
            </a:r>
          </a:p>
          <a:p>
            <a:pPr lvl="0" indent="0">
              <a:lnSpc>
                <a:spcPct val="100000"/>
              </a:lnSpc>
              <a:spcBef>
                <a:spcPts val="500"/>
              </a:spcBef>
              <a:buNone/>
            </a:pPr>
            <a:r>
              <a:rPr lang="ru-RU" sz="1800" dirty="0">
                <a:latin typeface="Arial Narrow" pitchFamily="34" charset="0"/>
                <a:cs typeface="Times New Roman" panose="02020603050405020304" pitchFamily="18" charset="0"/>
              </a:rPr>
              <a:t>Психолого-педагогическое сопровождение детей с расстройствами аутистического спектра (РАС)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8300" y="162868"/>
            <a:ext cx="1028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Актуальные программы повышения квалификации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МБУ ДПО ЦРО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Равнобедренный треугольник 7"/>
          <p:cNvSpPr/>
          <p:nvPr/>
        </p:nvSpPr>
        <p:spPr>
          <a:xfrm rot="3464699">
            <a:off x="9287937" y="-1750299"/>
            <a:ext cx="2076639" cy="3705563"/>
          </a:xfrm>
          <a:custGeom>
            <a:avLst/>
            <a:gdLst>
              <a:gd name="connsiteX0" fmla="*/ 0 w 1376516"/>
              <a:gd name="connsiteY0" fmla="*/ 4173794 h 4173794"/>
              <a:gd name="connsiteX1" fmla="*/ 688258 w 1376516"/>
              <a:gd name="connsiteY1" fmla="*/ 0 h 4173794"/>
              <a:gd name="connsiteX2" fmla="*/ 1376516 w 1376516"/>
              <a:gd name="connsiteY2" fmla="*/ 4173794 h 4173794"/>
              <a:gd name="connsiteX3" fmla="*/ 0 w 1376516"/>
              <a:gd name="connsiteY3" fmla="*/ 4173794 h 4173794"/>
              <a:gd name="connsiteX0" fmla="*/ 0 w 2340077"/>
              <a:gd name="connsiteY0" fmla="*/ 4173794 h 4173794"/>
              <a:gd name="connsiteX1" fmla="*/ 1651819 w 2340077"/>
              <a:gd name="connsiteY1" fmla="*/ 0 h 4173794"/>
              <a:gd name="connsiteX2" fmla="*/ 2340077 w 2340077"/>
              <a:gd name="connsiteY2" fmla="*/ 4173794 h 4173794"/>
              <a:gd name="connsiteX3" fmla="*/ 0 w 2340077"/>
              <a:gd name="connsiteY3" fmla="*/ 4173794 h 4173794"/>
              <a:gd name="connsiteX0" fmla="*/ 0 w 2340077"/>
              <a:gd name="connsiteY0" fmla="*/ 4832556 h 4832556"/>
              <a:gd name="connsiteX1" fmla="*/ 1927122 w 2340077"/>
              <a:gd name="connsiteY1" fmla="*/ 0 h 4832556"/>
              <a:gd name="connsiteX2" fmla="*/ 2340077 w 2340077"/>
              <a:gd name="connsiteY2" fmla="*/ 4832556 h 4832556"/>
              <a:gd name="connsiteX3" fmla="*/ 0 w 2340077"/>
              <a:gd name="connsiteY3" fmla="*/ 4832556 h 4832556"/>
              <a:gd name="connsiteX0" fmla="*/ 0 w 1927122"/>
              <a:gd name="connsiteY0" fmla="*/ 4832556 h 4832556"/>
              <a:gd name="connsiteX1" fmla="*/ 1927122 w 1927122"/>
              <a:gd name="connsiteY1" fmla="*/ 0 h 4832556"/>
              <a:gd name="connsiteX2" fmla="*/ 1828799 w 1927122"/>
              <a:gd name="connsiteY2" fmla="*/ 4832556 h 4832556"/>
              <a:gd name="connsiteX3" fmla="*/ 0 w 1927122"/>
              <a:gd name="connsiteY3" fmla="*/ 4832556 h 4832556"/>
              <a:gd name="connsiteX0" fmla="*/ 0 w 1927122"/>
              <a:gd name="connsiteY0" fmla="*/ 4832556 h 4842388"/>
              <a:gd name="connsiteX1" fmla="*/ 1927122 w 1927122"/>
              <a:gd name="connsiteY1" fmla="*/ 0 h 4842388"/>
              <a:gd name="connsiteX2" fmla="*/ 1641987 w 1927122"/>
              <a:gd name="connsiteY2" fmla="*/ 4842388 h 4842388"/>
              <a:gd name="connsiteX3" fmla="*/ 0 w 1927122"/>
              <a:gd name="connsiteY3" fmla="*/ 4832556 h 4842388"/>
              <a:gd name="connsiteX0" fmla="*/ 0 w 2517058"/>
              <a:gd name="connsiteY0" fmla="*/ 4812931 h 4842388"/>
              <a:gd name="connsiteX1" fmla="*/ 2517058 w 2517058"/>
              <a:gd name="connsiteY1" fmla="*/ 0 h 4842388"/>
              <a:gd name="connsiteX2" fmla="*/ 2231923 w 2517058"/>
              <a:gd name="connsiteY2" fmla="*/ 4842388 h 4842388"/>
              <a:gd name="connsiteX3" fmla="*/ 0 w 2517058"/>
              <a:gd name="connsiteY3" fmla="*/ 4812931 h 4842388"/>
              <a:gd name="connsiteX0" fmla="*/ 0 w 2517058"/>
              <a:gd name="connsiteY0" fmla="*/ 4812931 h 4822763"/>
              <a:gd name="connsiteX1" fmla="*/ 2517058 w 2517058"/>
              <a:gd name="connsiteY1" fmla="*/ 0 h 4822763"/>
              <a:gd name="connsiteX2" fmla="*/ 1494504 w 2517058"/>
              <a:gd name="connsiteY2" fmla="*/ 4822763 h 4822763"/>
              <a:gd name="connsiteX3" fmla="*/ 0 w 2517058"/>
              <a:gd name="connsiteY3" fmla="*/ 4812931 h 4822763"/>
              <a:gd name="connsiteX0" fmla="*/ 0 w 2517058"/>
              <a:gd name="connsiteY0" fmla="*/ 4812931 h 4812931"/>
              <a:gd name="connsiteX1" fmla="*/ 2517058 w 2517058"/>
              <a:gd name="connsiteY1" fmla="*/ 0 h 4812931"/>
              <a:gd name="connsiteX2" fmla="*/ 1838633 w 2517058"/>
              <a:gd name="connsiteY2" fmla="*/ 4793326 h 4812931"/>
              <a:gd name="connsiteX3" fmla="*/ 0 w 2517058"/>
              <a:gd name="connsiteY3" fmla="*/ 4812931 h 481293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38633 w 2823517"/>
              <a:gd name="connsiteY2" fmla="*/ 4573496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2056196 w 2823517"/>
              <a:gd name="connsiteY2" fmla="*/ 2846654 h 4593101"/>
              <a:gd name="connsiteX3" fmla="*/ 0 w 2823517"/>
              <a:gd name="connsiteY3" fmla="*/ 4593101 h 4593101"/>
              <a:gd name="connsiteX0" fmla="*/ 0 w 2823517"/>
              <a:gd name="connsiteY0" fmla="*/ 4593101 h 4593101"/>
              <a:gd name="connsiteX1" fmla="*/ 2823517 w 2823517"/>
              <a:gd name="connsiteY1" fmla="*/ 0 h 4593101"/>
              <a:gd name="connsiteX2" fmla="*/ 1825796 w 2823517"/>
              <a:gd name="connsiteY2" fmla="*/ 2426511 h 4593101"/>
              <a:gd name="connsiteX3" fmla="*/ 0 w 2823517"/>
              <a:gd name="connsiteY3" fmla="*/ 4593101 h 4593101"/>
              <a:gd name="connsiteX0" fmla="*/ 0 w 2823517"/>
              <a:gd name="connsiteY0" fmla="*/ 4593101 h 4720789"/>
              <a:gd name="connsiteX1" fmla="*/ 2823517 w 2823517"/>
              <a:gd name="connsiteY1" fmla="*/ 0 h 4720789"/>
              <a:gd name="connsiteX2" fmla="*/ 858269 w 2823517"/>
              <a:gd name="connsiteY2" fmla="*/ 4720789 h 4720789"/>
              <a:gd name="connsiteX3" fmla="*/ 0 w 2823517"/>
              <a:gd name="connsiteY3" fmla="*/ 4593101 h 4720789"/>
              <a:gd name="connsiteX0" fmla="*/ 0 w 2823517"/>
              <a:gd name="connsiteY0" fmla="*/ 4593101 h 5087741"/>
              <a:gd name="connsiteX1" fmla="*/ 2823517 w 2823517"/>
              <a:gd name="connsiteY1" fmla="*/ 0 h 5087741"/>
              <a:gd name="connsiteX2" fmla="*/ 653217 w 2823517"/>
              <a:gd name="connsiteY2" fmla="*/ 5087740 h 5087741"/>
              <a:gd name="connsiteX3" fmla="*/ 0 w 2823517"/>
              <a:gd name="connsiteY3" fmla="*/ 4593101 h 5087741"/>
              <a:gd name="connsiteX0" fmla="*/ 0 w 2890326"/>
              <a:gd name="connsiteY0" fmla="*/ 4699821 h 5087740"/>
              <a:gd name="connsiteX1" fmla="*/ 2890326 w 2890326"/>
              <a:gd name="connsiteY1" fmla="*/ 0 h 5087740"/>
              <a:gd name="connsiteX2" fmla="*/ 720026 w 2890326"/>
              <a:gd name="connsiteY2" fmla="*/ 5087740 h 5087740"/>
              <a:gd name="connsiteX3" fmla="*/ 0 w 2890326"/>
              <a:gd name="connsiteY3" fmla="*/ 4699821 h 5087740"/>
              <a:gd name="connsiteX0" fmla="*/ 0 w 2890326"/>
              <a:gd name="connsiteY0" fmla="*/ 4699821 h 5199120"/>
              <a:gd name="connsiteX1" fmla="*/ 2890326 w 2890326"/>
              <a:gd name="connsiteY1" fmla="*/ 0 h 5199120"/>
              <a:gd name="connsiteX2" fmla="*/ 699641 w 2890326"/>
              <a:gd name="connsiteY2" fmla="*/ 5199121 h 5199120"/>
              <a:gd name="connsiteX3" fmla="*/ 0 w 2890326"/>
              <a:gd name="connsiteY3" fmla="*/ 4699821 h 519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0326" h="5199120">
                <a:moveTo>
                  <a:pt x="0" y="4699821"/>
                </a:moveTo>
                <a:lnTo>
                  <a:pt x="2890326" y="0"/>
                </a:lnTo>
                <a:lnTo>
                  <a:pt x="699641" y="5199121"/>
                </a:lnTo>
                <a:lnTo>
                  <a:pt x="0" y="469982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Равнобедренный треугольник 8"/>
          <p:cNvSpPr/>
          <p:nvPr/>
        </p:nvSpPr>
        <p:spPr>
          <a:xfrm rot="11462306" flipH="1">
            <a:off x="9308347" y="-245826"/>
            <a:ext cx="2839617" cy="734355"/>
          </a:xfrm>
          <a:custGeom>
            <a:avLst/>
            <a:gdLst>
              <a:gd name="connsiteX0" fmla="*/ 0 w 2113935"/>
              <a:gd name="connsiteY0" fmla="*/ 1661651 h 1661651"/>
              <a:gd name="connsiteX1" fmla="*/ 1056968 w 2113935"/>
              <a:gd name="connsiteY1" fmla="*/ 0 h 1661651"/>
              <a:gd name="connsiteX2" fmla="*/ 2113935 w 2113935"/>
              <a:gd name="connsiteY2" fmla="*/ 1661651 h 1661651"/>
              <a:gd name="connsiteX3" fmla="*/ 0 w 2113935"/>
              <a:gd name="connsiteY3" fmla="*/ 1661651 h 1661651"/>
              <a:gd name="connsiteX0" fmla="*/ 0 w 3195484"/>
              <a:gd name="connsiteY0" fmla="*/ 1661651 h 1848464"/>
              <a:gd name="connsiteX1" fmla="*/ 1056968 w 3195484"/>
              <a:gd name="connsiteY1" fmla="*/ 0 h 1848464"/>
              <a:gd name="connsiteX2" fmla="*/ 3195484 w 3195484"/>
              <a:gd name="connsiteY2" fmla="*/ 1848464 h 1848464"/>
              <a:gd name="connsiteX3" fmla="*/ 0 w 3195484"/>
              <a:gd name="connsiteY3" fmla="*/ 1661651 h 1848464"/>
              <a:gd name="connsiteX0" fmla="*/ 0 w 3195484"/>
              <a:gd name="connsiteY0" fmla="*/ 452283 h 639096"/>
              <a:gd name="connsiteX1" fmla="*/ 2118852 w 3195484"/>
              <a:gd name="connsiteY1" fmla="*/ 0 h 639096"/>
              <a:gd name="connsiteX2" fmla="*/ 3195484 w 3195484"/>
              <a:gd name="connsiteY2" fmla="*/ 639096 h 639096"/>
              <a:gd name="connsiteX3" fmla="*/ 0 w 3195484"/>
              <a:gd name="connsiteY3" fmla="*/ 452283 h 639096"/>
              <a:gd name="connsiteX0" fmla="*/ 0 w 3097161"/>
              <a:gd name="connsiteY0" fmla="*/ 452283 h 875070"/>
              <a:gd name="connsiteX1" fmla="*/ 2118852 w 3097161"/>
              <a:gd name="connsiteY1" fmla="*/ 0 h 875070"/>
              <a:gd name="connsiteX2" fmla="*/ 3097161 w 3097161"/>
              <a:gd name="connsiteY2" fmla="*/ 875070 h 875070"/>
              <a:gd name="connsiteX3" fmla="*/ 0 w 3097161"/>
              <a:gd name="connsiteY3" fmla="*/ 452283 h 875070"/>
              <a:gd name="connsiteX0" fmla="*/ 0 w 3097161"/>
              <a:gd name="connsiteY0" fmla="*/ 226141 h 648928"/>
              <a:gd name="connsiteX1" fmla="*/ 2168015 w 3097161"/>
              <a:gd name="connsiteY1" fmla="*/ 0 h 648928"/>
              <a:gd name="connsiteX2" fmla="*/ 3097161 w 3097161"/>
              <a:gd name="connsiteY2" fmla="*/ 648928 h 648928"/>
              <a:gd name="connsiteX3" fmla="*/ 0 w 3097161"/>
              <a:gd name="connsiteY3" fmla="*/ 226141 h 648928"/>
              <a:gd name="connsiteX0" fmla="*/ 0 w 3077499"/>
              <a:gd name="connsiteY0" fmla="*/ 226141 h 668592"/>
              <a:gd name="connsiteX1" fmla="*/ 2168015 w 3077499"/>
              <a:gd name="connsiteY1" fmla="*/ 0 h 668592"/>
              <a:gd name="connsiteX2" fmla="*/ 3077499 w 3077499"/>
              <a:gd name="connsiteY2" fmla="*/ 668592 h 668592"/>
              <a:gd name="connsiteX3" fmla="*/ 0 w 3077499"/>
              <a:gd name="connsiteY3" fmla="*/ 226141 h 668592"/>
              <a:gd name="connsiteX0" fmla="*/ 0 w 3080351"/>
              <a:gd name="connsiteY0" fmla="*/ 180436 h 668592"/>
              <a:gd name="connsiteX1" fmla="*/ 2170867 w 3080351"/>
              <a:gd name="connsiteY1" fmla="*/ 0 h 668592"/>
              <a:gd name="connsiteX2" fmla="*/ 3080351 w 3080351"/>
              <a:gd name="connsiteY2" fmla="*/ 668592 h 668592"/>
              <a:gd name="connsiteX3" fmla="*/ 0 w 3080351"/>
              <a:gd name="connsiteY3" fmla="*/ 180436 h 66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0351" h="668592">
                <a:moveTo>
                  <a:pt x="0" y="180436"/>
                </a:moveTo>
                <a:lnTo>
                  <a:pt x="2170867" y="0"/>
                </a:lnTo>
                <a:lnTo>
                  <a:pt x="3080351" y="668592"/>
                </a:lnTo>
                <a:lnTo>
                  <a:pt x="0" y="18043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" name="Line 3"/>
          <p:cNvSpPr/>
          <p:nvPr/>
        </p:nvSpPr>
        <p:spPr>
          <a:xfrm>
            <a:off x="346680" y="1132560"/>
            <a:ext cx="11504520" cy="360"/>
          </a:xfrm>
          <a:prstGeom prst="line">
            <a:avLst/>
          </a:prstGeom>
          <a:ln>
            <a:solidFill>
              <a:srgbClr val="0964A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Line 4"/>
          <p:cNvSpPr/>
          <p:nvPr/>
        </p:nvSpPr>
        <p:spPr>
          <a:xfrm>
            <a:off x="346680" y="1132200"/>
            <a:ext cx="360" cy="5508360"/>
          </a:xfrm>
          <a:prstGeom prst="line">
            <a:avLst/>
          </a:prstGeom>
          <a:ln>
            <a:solidFill>
              <a:srgbClr val="5597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5"/>
          <p:cNvSpPr/>
          <p:nvPr/>
        </p:nvSpPr>
        <p:spPr>
          <a:xfrm>
            <a:off x="274398" y="137551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CustomShape 6"/>
          <p:cNvSpPr/>
          <p:nvPr/>
        </p:nvSpPr>
        <p:spPr>
          <a:xfrm>
            <a:off x="278114" y="3001313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CustomShape 5"/>
          <p:cNvSpPr/>
          <p:nvPr/>
        </p:nvSpPr>
        <p:spPr>
          <a:xfrm>
            <a:off x="276779" y="171841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CustomShape 5"/>
          <p:cNvSpPr/>
          <p:nvPr/>
        </p:nvSpPr>
        <p:spPr>
          <a:xfrm>
            <a:off x="275984" y="206131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CustomShape 6"/>
          <p:cNvSpPr/>
          <p:nvPr/>
        </p:nvSpPr>
        <p:spPr>
          <a:xfrm>
            <a:off x="273352" y="2664764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6"/>
          <p:cNvSpPr/>
          <p:nvPr/>
        </p:nvSpPr>
        <p:spPr>
          <a:xfrm>
            <a:off x="273352" y="334659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CustomShape 6"/>
          <p:cNvSpPr/>
          <p:nvPr/>
        </p:nvSpPr>
        <p:spPr>
          <a:xfrm>
            <a:off x="273352" y="3683145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" name="CustomShape 6"/>
          <p:cNvSpPr/>
          <p:nvPr/>
        </p:nvSpPr>
        <p:spPr>
          <a:xfrm>
            <a:off x="275734" y="428322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" name="CustomShape 6"/>
          <p:cNvSpPr/>
          <p:nvPr/>
        </p:nvSpPr>
        <p:spPr>
          <a:xfrm>
            <a:off x="273353" y="489917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CustomShape 6"/>
          <p:cNvSpPr/>
          <p:nvPr/>
        </p:nvSpPr>
        <p:spPr>
          <a:xfrm>
            <a:off x="275734" y="5242070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" name="CustomShape 6"/>
          <p:cNvSpPr/>
          <p:nvPr/>
        </p:nvSpPr>
        <p:spPr>
          <a:xfrm>
            <a:off x="273352" y="5577829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" name="CustomShape 6"/>
          <p:cNvSpPr/>
          <p:nvPr/>
        </p:nvSpPr>
        <p:spPr>
          <a:xfrm>
            <a:off x="273352" y="6208862"/>
            <a:ext cx="144000" cy="144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70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A9B21-019D-4FE3-BF83-6669665EC3D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6" t="16667" r="13675" b="50253"/>
          <a:stretch/>
        </p:blipFill>
        <p:spPr bwMode="auto">
          <a:xfrm>
            <a:off x="590551" y="0"/>
            <a:ext cx="10820400" cy="336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6" t="22381" r="35595" b="22952"/>
          <a:stretch/>
        </p:blipFill>
        <p:spPr bwMode="auto">
          <a:xfrm>
            <a:off x="-33551" y="3364585"/>
            <a:ext cx="274200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24286" r="19404" b="9810"/>
          <a:stretch/>
        </p:blipFill>
        <p:spPr bwMode="auto">
          <a:xfrm>
            <a:off x="2751379" y="3219450"/>
            <a:ext cx="4665421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3" t="23939" r="18254" b="10029"/>
          <a:stretch/>
        </p:blipFill>
        <p:spPr bwMode="auto">
          <a:xfrm>
            <a:off x="7539732" y="3219450"/>
            <a:ext cx="4536154" cy="32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2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-12850" y="0"/>
            <a:ext cx="12300100" cy="13643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838201" y="2275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 Narrow" pitchFamily="34" charset="0"/>
                <a:cs typeface="Times New Roman" panose="02020603050405020304" pitchFamily="18" charset="0"/>
              </a:rPr>
              <a:t>Мониторинговые исследования оценки качества образовательных результатов</a:t>
            </a:r>
            <a:endParaRPr lang="ru-RU" sz="3600" dirty="0">
              <a:solidFill>
                <a:schemeClr val="bg1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272352"/>
              </p:ext>
            </p:extLst>
          </p:nvPr>
        </p:nvGraphicFramePr>
        <p:xfrm>
          <a:off x="239349" y="1268760"/>
          <a:ext cx="109452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37" y="2032000"/>
            <a:ext cx="1849603" cy="133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5" y="4812526"/>
            <a:ext cx="1182806" cy="9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02" y="1463846"/>
            <a:ext cx="1637308" cy="155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658" y="4020457"/>
            <a:ext cx="2109881" cy="94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13" y="3487058"/>
            <a:ext cx="2058657" cy="77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70" y="2996952"/>
            <a:ext cx="1925340" cy="73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43" y="5293570"/>
            <a:ext cx="3071067" cy="85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7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3" y="0"/>
            <a:ext cx="11702005" cy="660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5737" y="2179638"/>
            <a:ext cx="82391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4950" y="2587625"/>
            <a:ext cx="7703675" cy="0"/>
          </a:xfrm>
          <a:prstGeom prst="line">
            <a:avLst/>
          </a:prstGeom>
          <a:ln w="28575">
            <a:solidFill>
              <a:srgbClr val="D61A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4642" y="2240601"/>
            <a:ext cx="10578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Г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лавная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Направление деятельности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Оценка качества образования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/ </a:t>
            </a:r>
            <a:r>
              <a:rPr lang="ru-RU" sz="16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Муниципальные исследования качества образования (МИКО)</a:t>
            </a:r>
            <a:endParaRPr lang="ru-RU" sz="16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147" y="3486582"/>
            <a:ext cx="2920358" cy="2671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загруженное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050" y="3759200"/>
            <a:ext cx="2253526" cy="22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1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3846" y="725808"/>
            <a:ext cx="4814133" cy="613219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7993" y="889083"/>
            <a:ext cx="5498157" cy="47436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ФИС ФРДО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ФИС ОКО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ФИС ДДО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ГИС «Образование»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 АПР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 МСБ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 «Мониторинг ФГОС»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 «Мониторинг ИК-Инфраструктуры»</a:t>
            </a:r>
          </a:p>
          <a:p>
            <a:pPr marL="0" indent="0" algn="ctr">
              <a:buNone/>
            </a:pPr>
            <a:r>
              <a:rPr lang="ru-RU" sz="2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ИС «Оценка эффективности деятельности руководителя»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АС МУЗС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Навигатор ДОП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РИС ГИА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689" y="1214748"/>
            <a:ext cx="198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6" y="1826909"/>
            <a:ext cx="1303613" cy="10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164" y="2020888"/>
            <a:ext cx="1440160" cy="11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0" y="2904583"/>
            <a:ext cx="1101504" cy="78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6" y="768722"/>
            <a:ext cx="1288143" cy="97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5" y="3815053"/>
            <a:ext cx="3274308" cy="4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5" y="4436564"/>
            <a:ext cx="5026290" cy="4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5" y="5006265"/>
            <a:ext cx="4262371" cy="42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889" y="3202036"/>
            <a:ext cx="3004045" cy="48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8" y="3815053"/>
            <a:ext cx="1681647" cy="80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1" y="5430175"/>
            <a:ext cx="1628119" cy="37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4715363"/>
            <a:ext cx="1830874" cy="7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68300" y="143818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ИНФОРМАЦИОННЫЕ СИСТЕМЫ</a:t>
            </a:r>
            <a:endParaRPr lang="ru-RU" sz="2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Line 4"/>
          <p:cNvSpPr/>
          <p:nvPr/>
        </p:nvSpPr>
        <p:spPr>
          <a:xfrm>
            <a:off x="6887979" y="735877"/>
            <a:ext cx="360" cy="5508360"/>
          </a:xfrm>
          <a:prstGeom prst="line">
            <a:avLst/>
          </a:prstGeom>
          <a:ln>
            <a:solidFill>
              <a:srgbClr val="5597D3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33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1257" y="748844"/>
            <a:ext cx="4596493" cy="598533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261257" y="217714"/>
            <a:ext cx="2034268" cy="5225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2" t="19295" r="17438" b="10465"/>
          <a:stretch/>
        </p:blipFill>
        <p:spPr bwMode="auto">
          <a:xfrm>
            <a:off x="308884" y="821872"/>
            <a:ext cx="4516811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" y="269300"/>
            <a:ext cx="192873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2200" dirty="0">
                <a:latin typeface="Arial Narrow" panose="020B0606020202030204" pitchFamily="34" charset="0"/>
              </a:rPr>
              <a:t>https://edu-74.ru/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295525" y="208844"/>
            <a:ext cx="5919562" cy="540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9" r="69731" b="32010"/>
          <a:stretch/>
        </p:blipFill>
        <p:spPr bwMode="auto">
          <a:xfrm>
            <a:off x="4981575" y="1552574"/>
            <a:ext cx="3212833" cy="351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4992" r="45598" b="88111"/>
          <a:stretch/>
        </p:blipFill>
        <p:spPr bwMode="auto">
          <a:xfrm>
            <a:off x="6369636" y="789868"/>
            <a:ext cx="5792120" cy="53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flipH="1">
            <a:off x="8233682" y="217714"/>
            <a:ext cx="3888000" cy="5225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91804" y="252850"/>
            <a:ext cx="2672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n-CL" sz="2200" dirty="0">
                <a:latin typeface="Arial Narrow" panose="020B0606020202030204" pitchFamily="34" charset="0"/>
              </a:rPr>
              <a:t>https</a:t>
            </a:r>
            <a:r>
              <a:rPr lang="arn-CL" sz="2200" dirty="0" smtClean="0">
                <a:latin typeface="Arial Narrow" panose="020B0606020202030204" pitchFamily="34" charset="0"/>
              </a:rPr>
              <a:t>://</a:t>
            </a:r>
            <a:r>
              <a:rPr lang="ru-RU" sz="2200" dirty="0" err="1" smtClean="0">
                <a:latin typeface="Arial Narrow" panose="020B0606020202030204" pitchFamily="34" charset="0"/>
              </a:rPr>
              <a:t>msoko</a:t>
            </a:r>
            <a:r>
              <a:rPr lang="ru-RU" sz="2200" dirty="0" smtClean="0">
                <a:latin typeface="Arial Narrow" panose="020B0606020202030204" pitchFamily="34" charset="0"/>
              </a:rPr>
              <a:t>.</a:t>
            </a:r>
            <a:r>
              <a:rPr lang="arn-CL" sz="2200" dirty="0" smtClean="0">
                <a:latin typeface="Arial Narrow" panose="020B0606020202030204" pitchFamily="34" charset="0"/>
              </a:rPr>
              <a:t>edu-74.ru</a:t>
            </a:r>
            <a:r>
              <a:rPr lang="arn-CL" sz="2200" dirty="0">
                <a:latin typeface="Arial Narrow" panose="020B0606020202030204" pitchFamily="34" charset="0"/>
              </a:rPr>
              <a:t>/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13729" r="2064"/>
          <a:stretch/>
        </p:blipFill>
        <p:spPr bwMode="auto">
          <a:xfrm>
            <a:off x="7874633" y="1562100"/>
            <a:ext cx="431736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073" y="770373"/>
            <a:ext cx="782563" cy="59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21303" r="7060" b="7853"/>
          <a:stretch/>
        </p:blipFill>
        <p:spPr bwMode="auto">
          <a:xfrm>
            <a:off x="277133" y="4061822"/>
            <a:ext cx="4567627" cy="268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14" y="5146034"/>
            <a:ext cx="1536171" cy="12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924425" y="3665840"/>
            <a:ext cx="3016884" cy="8299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0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1655</TotalTime>
  <Words>1160</Words>
  <Application>Microsoft Office PowerPoint</Application>
  <PresentationFormat>Произвольный</PresentationFormat>
  <Paragraphs>255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Мониторинговые исследования оценки качества образовательных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№ 1</vt:lpstr>
      <vt:lpstr>Презентация PowerPoint</vt:lpstr>
      <vt:lpstr>ВСЕРОССИЙСКИЕ ПРОВЕРОЧНЫЕ РАБОТЫ</vt:lpstr>
      <vt:lpstr>Методика расчета показателя  «Уровень объективности оценки образовательных результатов в субъекте РФ»</vt:lpstr>
      <vt:lpstr>Методика расчета показателя  «Уровень объективности оценки образовательных результатов в субъекте РФ»</vt:lpstr>
      <vt:lpstr>Презентация PowerPoint</vt:lpstr>
      <vt:lpstr>Методика расчета показателя  «Уровень объективности оценки образовательных результатов в субъекте РФ»</vt:lpstr>
      <vt:lpstr>Информационная система</vt:lpstr>
      <vt:lpstr>Отчет «Статистика по отметкам»</vt:lpstr>
      <vt:lpstr>Отчет «Выполнение заданий»</vt:lpstr>
      <vt:lpstr>Отчет «Сравнение отметок с отметками по журналу»</vt:lpstr>
      <vt:lpstr>«О направлении рекомендаций по объективности оценки образовательных результатов»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HP</cp:lastModifiedBy>
  <cp:revision>256</cp:revision>
  <dcterms:created xsi:type="dcterms:W3CDTF">2020-07-29T04:33:48Z</dcterms:created>
  <dcterms:modified xsi:type="dcterms:W3CDTF">2021-11-22T11:03:24Z</dcterms:modified>
</cp:coreProperties>
</file>